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77" r:id="rId14"/>
    <p:sldId id="279" r:id="rId15"/>
    <p:sldId id="278" r:id="rId16"/>
    <p:sldId id="267" r:id="rId17"/>
    <p:sldId id="268" r:id="rId18"/>
    <p:sldId id="269" r:id="rId19"/>
    <p:sldId id="270" r:id="rId20"/>
    <p:sldId id="271" r:id="rId21"/>
    <p:sldId id="272" r:id="rId22"/>
    <p:sldId id="273" r:id="rId23"/>
    <p:sldId id="275" r:id="rId24"/>
    <p:sldId id="274" r:id="rId25"/>
  </p:sldIdLst>
  <p:sldSz cx="12192000" cy="6858000"/>
  <p:notesSz cx="6858000" cy="9144000"/>
  <p:defaultTex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38"/>
    <p:restoredTop sz="92658"/>
  </p:normalViewPr>
  <p:slideViewPr>
    <p:cSldViewPr snapToGrid="0" snapToObjects="1">
      <p:cViewPr varScale="1">
        <p:scale>
          <a:sx n="22" d="100"/>
          <a:sy n="22" d="100"/>
        </p:scale>
        <p:origin x="216" y="2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8182-7431-BC41-80D3-89F4F555FF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JO"/>
          </a:p>
        </p:txBody>
      </p:sp>
      <p:sp>
        <p:nvSpPr>
          <p:cNvPr id="3" name="Subtitle 2">
            <a:extLst>
              <a:ext uri="{FF2B5EF4-FFF2-40B4-BE49-F238E27FC236}">
                <a16:creationId xmlns:a16="http://schemas.microsoft.com/office/drawing/2014/main" id="{A6DCE485-4599-B543-B168-40B3A3FFE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JO"/>
          </a:p>
        </p:txBody>
      </p:sp>
      <p:sp>
        <p:nvSpPr>
          <p:cNvPr id="4" name="Date Placeholder 3">
            <a:extLst>
              <a:ext uri="{FF2B5EF4-FFF2-40B4-BE49-F238E27FC236}">
                <a16:creationId xmlns:a16="http://schemas.microsoft.com/office/drawing/2014/main" id="{B4E5B6FF-A540-AB4F-996E-88EFC76D59D1}"/>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5" name="Footer Placeholder 4">
            <a:extLst>
              <a:ext uri="{FF2B5EF4-FFF2-40B4-BE49-F238E27FC236}">
                <a16:creationId xmlns:a16="http://schemas.microsoft.com/office/drawing/2014/main" id="{E2A277CD-CC51-1949-AA0B-9BCCC16B2600}"/>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F7DECCAA-0DB7-4247-B4C4-B1A36C274B9F}"/>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320459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64BF-638B-2147-B7F2-DF7401C051C9}"/>
              </a:ext>
            </a:extLst>
          </p:cNvPr>
          <p:cNvSpPr>
            <a:spLocks noGrp="1"/>
          </p:cNvSpPr>
          <p:nvPr>
            <p:ph type="title"/>
          </p:nvPr>
        </p:nvSpPr>
        <p:spPr/>
        <p:txBody>
          <a:bodyPr/>
          <a:lstStyle/>
          <a:p>
            <a:r>
              <a:rPr lang="en-GB"/>
              <a:t>Click to edit Master title style</a:t>
            </a:r>
            <a:endParaRPr lang="en-JO"/>
          </a:p>
        </p:txBody>
      </p:sp>
      <p:sp>
        <p:nvSpPr>
          <p:cNvPr id="3" name="Vertical Text Placeholder 2">
            <a:extLst>
              <a:ext uri="{FF2B5EF4-FFF2-40B4-BE49-F238E27FC236}">
                <a16:creationId xmlns:a16="http://schemas.microsoft.com/office/drawing/2014/main" id="{D32B36F6-8AE4-CB4B-B574-C2DE235F75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4" name="Date Placeholder 3">
            <a:extLst>
              <a:ext uri="{FF2B5EF4-FFF2-40B4-BE49-F238E27FC236}">
                <a16:creationId xmlns:a16="http://schemas.microsoft.com/office/drawing/2014/main" id="{51F43C7A-8A0B-9C4C-A5D8-345737409176}"/>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5" name="Footer Placeholder 4">
            <a:extLst>
              <a:ext uri="{FF2B5EF4-FFF2-40B4-BE49-F238E27FC236}">
                <a16:creationId xmlns:a16="http://schemas.microsoft.com/office/drawing/2014/main" id="{2137A253-44F9-3748-A5D0-BD950399F065}"/>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2CBCD154-F8DD-644B-9F07-C31FACFAA114}"/>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353603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0D15F-B40F-9C49-8630-46FF72237A9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JO"/>
          </a:p>
        </p:txBody>
      </p:sp>
      <p:sp>
        <p:nvSpPr>
          <p:cNvPr id="3" name="Vertical Text Placeholder 2">
            <a:extLst>
              <a:ext uri="{FF2B5EF4-FFF2-40B4-BE49-F238E27FC236}">
                <a16:creationId xmlns:a16="http://schemas.microsoft.com/office/drawing/2014/main" id="{46FC8329-CA25-2F40-A3D5-A920FA2030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4" name="Date Placeholder 3">
            <a:extLst>
              <a:ext uri="{FF2B5EF4-FFF2-40B4-BE49-F238E27FC236}">
                <a16:creationId xmlns:a16="http://schemas.microsoft.com/office/drawing/2014/main" id="{CCF963D4-8B53-8C40-BFAC-5B9FA982FF44}"/>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5" name="Footer Placeholder 4">
            <a:extLst>
              <a:ext uri="{FF2B5EF4-FFF2-40B4-BE49-F238E27FC236}">
                <a16:creationId xmlns:a16="http://schemas.microsoft.com/office/drawing/2014/main" id="{5CCC1F8E-BD47-7A4D-AC2C-5AF4C36E63C5}"/>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8054C86C-C141-2C4A-8397-0454C73FF1C7}"/>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58851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6BC0-9FE2-5B47-BFC0-AAC8CE2E4050}"/>
              </a:ext>
            </a:extLst>
          </p:cNvPr>
          <p:cNvSpPr>
            <a:spLocks noGrp="1"/>
          </p:cNvSpPr>
          <p:nvPr>
            <p:ph type="title"/>
          </p:nvPr>
        </p:nvSpPr>
        <p:spPr/>
        <p:txBody>
          <a:bodyPr/>
          <a:lstStyle/>
          <a:p>
            <a:r>
              <a:rPr lang="en-GB"/>
              <a:t>Click to edit Master title style</a:t>
            </a:r>
            <a:endParaRPr lang="en-JO"/>
          </a:p>
        </p:txBody>
      </p:sp>
      <p:sp>
        <p:nvSpPr>
          <p:cNvPr id="3" name="Content Placeholder 2">
            <a:extLst>
              <a:ext uri="{FF2B5EF4-FFF2-40B4-BE49-F238E27FC236}">
                <a16:creationId xmlns:a16="http://schemas.microsoft.com/office/drawing/2014/main" id="{583AA431-2530-3E4B-ABAB-127D69FDEA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4" name="Date Placeholder 3">
            <a:extLst>
              <a:ext uri="{FF2B5EF4-FFF2-40B4-BE49-F238E27FC236}">
                <a16:creationId xmlns:a16="http://schemas.microsoft.com/office/drawing/2014/main" id="{FD11D0ED-997E-5C45-958E-D680E3B9C9E0}"/>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5" name="Footer Placeholder 4">
            <a:extLst>
              <a:ext uri="{FF2B5EF4-FFF2-40B4-BE49-F238E27FC236}">
                <a16:creationId xmlns:a16="http://schemas.microsoft.com/office/drawing/2014/main" id="{6086997E-761D-2B40-9622-C68B5700AA7E}"/>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BB45A705-0EF9-1948-A6C3-7458A15394C4}"/>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400181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02F6-297C-BA4F-929F-1F1B3BFFEA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JO"/>
          </a:p>
        </p:txBody>
      </p:sp>
      <p:sp>
        <p:nvSpPr>
          <p:cNvPr id="3" name="Text Placeholder 2">
            <a:extLst>
              <a:ext uri="{FF2B5EF4-FFF2-40B4-BE49-F238E27FC236}">
                <a16:creationId xmlns:a16="http://schemas.microsoft.com/office/drawing/2014/main" id="{2D02722C-18E3-7445-8984-50973E289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8442E98-217C-DE49-8E33-81E2DB39B722}"/>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5" name="Footer Placeholder 4">
            <a:extLst>
              <a:ext uri="{FF2B5EF4-FFF2-40B4-BE49-F238E27FC236}">
                <a16:creationId xmlns:a16="http://schemas.microsoft.com/office/drawing/2014/main" id="{52134B32-6A2F-7E41-AF51-14A2B82800FC}"/>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8C719232-74EA-3C40-AA35-C805095B9C09}"/>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416180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A546-5102-6A4C-B053-F0A67089FE90}"/>
              </a:ext>
            </a:extLst>
          </p:cNvPr>
          <p:cNvSpPr>
            <a:spLocks noGrp="1"/>
          </p:cNvSpPr>
          <p:nvPr>
            <p:ph type="title"/>
          </p:nvPr>
        </p:nvSpPr>
        <p:spPr/>
        <p:txBody>
          <a:bodyPr/>
          <a:lstStyle/>
          <a:p>
            <a:r>
              <a:rPr lang="en-GB"/>
              <a:t>Click to edit Master title style</a:t>
            </a:r>
            <a:endParaRPr lang="en-JO"/>
          </a:p>
        </p:txBody>
      </p:sp>
      <p:sp>
        <p:nvSpPr>
          <p:cNvPr id="3" name="Content Placeholder 2">
            <a:extLst>
              <a:ext uri="{FF2B5EF4-FFF2-40B4-BE49-F238E27FC236}">
                <a16:creationId xmlns:a16="http://schemas.microsoft.com/office/drawing/2014/main" id="{F42D977B-743A-C440-8401-880EE580B2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4" name="Content Placeholder 3">
            <a:extLst>
              <a:ext uri="{FF2B5EF4-FFF2-40B4-BE49-F238E27FC236}">
                <a16:creationId xmlns:a16="http://schemas.microsoft.com/office/drawing/2014/main" id="{F7A581F2-5026-114B-BCCA-DF08780A098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5" name="Date Placeholder 4">
            <a:extLst>
              <a:ext uri="{FF2B5EF4-FFF2-40B4-BE49-F238E27FC236}">
                <a16:creationId xmlns:a16="http://schemas.microsoft.com/office/drawing/2014/main" id="{ADC8E8C6-CCAE-894B-B6B9-5343D43A42A3}"/>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6" name="Footer Placeholder 5">
            <a:extLst>
              <a:ext uri="{FF2B5EF4-FFF2-40B4-BE49-F238E27FC236}">
                <a16:creationId xmlns:a16="http://schemas.microsoft.com/office/drawing/2014/main" id="{9C6D3AA8-6B2F-CB45-96DC-E2B5E506CF01}"/>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61980275-66D2-5543-8458-8EA6CC9D9460}"/>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22009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D960-F969-2245-AE18-477BCA05AA8C}"/>
              </a:ext>
            </a:extLst>
          </p:cNvPr>
          <p:cNvSpPr>
            <a:spLocks noGrp="1"/>
          </p:cNvSpPr>
          <p:nvPr>
            <p:ph type="title"/>
          </p:nvPr>
        </p:nvSpPr>
        <p:spPr>
          <a:xfrm>
            <a:off x="839788" y="365125"/>
            <a:ext cx="10515600" cy="1325563"/>
          </a:xfrm>
        </p:spPr>
        <p:txBody>
          <a:bodyPr/>
          <a:lstStyle/>
          <a:p>
            <a:r>
              <a:rPr lang="en-GB"/>
              <a:t>Click to edit Master title style</a:t>
            </a:r>
            <a:endParaRPr lang="en-JO"/>
          </a:p>
        </p:txBody>
      </p:sp>
      <p:sp>
        <p:nvSpPr>
          <p:cNvPr id="3" name="Text Placeholder 2">
            <a:extLst>
              <a:ext uri="{FF2B5EF4-FFF2-40B4-BE49-F238E27FC236}">
                <a16:creationId xmlns:a16="http://schemas.microsoft.com/office/drawing/2014/main" id="{E7E8876D-8F32-0E49-98C2-514F8CD68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D816D4-B18B-4847-A62F-8C6D86388B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5" name="Text Placeholder 4">
            <a:extLst>
              <a:ext uri="{FF2B5EF4-FFF2-40B4-BE49-F238E27FC236}">
                <a16:creationId xmlns:a16="http://schemas.microsoft.com/office/drawing/2014/main" id="{50EB7047-C8A8-BD4F-9D70-BF40F13F8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A0C78F-F003-8F4F-A903-00651147D9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7" name="Date Placeholder 6">
            <a:extLst>
              <a:ext uri="{FF2B5EF4-FFF2-40B4-BE49-F238E27FC236}">
                <a16:creationId xmlns:a16="http://schemas.microsoft.com/office/drawing/2014/main" id="{317F580A-4AC6-F146-8D52-4349B5C2BFEE}"/>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8" name="Footer Placeholder 7">
            <a:extLst>
              <a:ext uri="{FF2B5EF4-FFF2-40B4-BE49-F238E27FC236}">
                <a16:creationId xmlns:a16="http://schemas.microsoft.com/office/drawing/2014/main" id="{47880A65-2520-8145-A5A6-45ACB0C26A38}"/>
              </a:ext>
            </a:extLst>
          </p:cNvPr>
          <p:cNvSpPr>
            <a:spLocks noGrp="1"/>
          </p:cNvSpPr>
          <p:nvPr>
            <p:ph type="ftr" sz="quarter" idx="11"/>
          </p:nvPr>
        </p:nvSpPr>
        <p:spPr/>
        <p:txBody>
          <a:bodyPr/>
          <a:lstStyle/>
          <a:p>
            <a:endParaRPr lang="en-JO"/>
          </a:p>
        </p:txBody>
      </p:sp>
      <p:sp>
        <p:nvSpPr>
          <p:cNvPr id="9" name="Slide Number Placeholder 8">
            <a:extLst>
              <a:ext uri="{FF2B5EF4-FFF2-40B4-BE49-F238E27FC236}">
                <a16:creationId xmlns:a16="http://schemas.microsoft.com/office/drawing/2014/main" id="{18B5143A-0398-DB4B-83BF-9A10470224F7}"/>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172429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9443-1682-8F4C-891B-2C65176634E5}"/>
              </a:ext>
            </a:extLst>
          </p:cNvPr>
          <p:cNvSpPr>
            <a:spLocks noGrp="1"/>
          </p:cNvSpPr>
          <p:nvPr>
            <p:ph type="title"/>
          </p:nvPr>
        </p:nvSpPr>
        <p:spPr/>
        <p:txBody>
          <a:bodyPr/>
          <a:lstStyle/>
          <a:p>
            <a:r>
              <a:rPr lang="en-GB"/>
              <a:t>Click to edit Master title style</a:t>
            </a:r>
            <a:endParaRPr lang="en-JO"/>
          </a:p>
        </p:txBody>
      </p:sp>
      <p:sp>
        <p:nvSpPr>
          <p:cNvPr id="3" name="Date Placeholder 2">
            <a:extLst>
              <a:ext uri="{FF2B5EF4-FFF2-40B4-BE49-F238E27FC236}">
                <a16:creationId xmlns:a16="http://schemas.microsoft.com/office/drawing/2014/main" id="{942542C9-F158-6D49-B565-F98DD7965C69}"/>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4" name="Footer Placeholder 3">
            <a:extLst>
              <a:ext uri="{FF2B5EF4-FFF2-40B4-BE49-F238E27FC236}">
                <a16:creationId xmlns:a16="http://schemas.microsoft.com/office/drawing/2014/main" id="{B78E2D32-3EB6-654B-B563-7486FAC850C1}"/>
              </a:ext>
            </a:extLst>
          </p:cNvPr>
          <p:cNvSpPr>
            <a:spLocks noGrp="1"/>
          </p:cNvSpPr>
          <p:nvPr>
            <p:ph type="ftr" sz="quarter" idx="11"/>
          </p:nvPr>
        </p:nvSpPr>
        <p:spPr/>
        <p:txBody>
          <a:bodyPr/>
          <a:lstStyle/>
          <a:p>
            <a:endParaRPr lang="en-JO"/>
          </a:p>
        </p:txBody>
      </p:sp>
      <p:sp>
        <p:nvSpPr>
          <p:cNvPr id="5" name="Slide Number Placeholder 4">
            <a:extLst>
              <a:ext uri="{FF2B5EF4-FFF2-40B4-BE49-F238E27FC236}">
                <a16:creationId xmlns:a16="http://schemas.microsoft.com/office/drawing/2014/main" id="{63B00B78-2B0A-4241-BCAF-78B90E05B581}"/>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113984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3CA96-0A1D-9C49-8EC2-1D62EC6391E3}"/>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3" name="Footer Placeholder 2">
            <a:extLst>
              <a:ext uri="{FF2B5EF4-FFF2-40B4-BE49-F238E27FC236}">
                <a16:creationId xmlns:a16="http://schemas.microsoft.com/office/drawing/2014/main" id="{77B1B3F8-6DCD-2447-97CE-F4A7494BDF4C}"/>
              </a:ext>
            </a:extLst>
          </p:cNvPr>
          <p:cNvSpPr>
            <a:spLocks noGrp="1"/>
          </p:cNvSpPr>
          <p:nvPr>
            <p:ph type="ftr" sz="quarter" idx="11"/>
          </p:nvPr>
        </p:nvSpPr>
        <p:spPr/>
        <p:txBody>
          <a:bodyPr/>
          <a:lstStyle/>
          <a:p>
            <a:endParaRPr lang="en-JO"/>
          </a:p>
        </p:txBody>
      </p:sp>
      <p:sp>
        <p:nvSpPr>
          <p:cNvPr id="4" name="Slide Number Placeholder 3">
            <a:extLst>
              <a:ext uri="{FF2B5EF4-FFF2-40B4-BE49-F238E27FC236}">
                <a16:creationId xmlns:a16="http://schemas.microsoft.com/office/drawing/2014/main" id="{65BEF4E5-90BD-9B4A-8122-24561472597E}"/>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178975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B112-81F6-C248-B7D1-83C3C16414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JO"/>
          </a:p>
        </p:txBody>
      </p:sp>
      <p:sp>
        <p:nvSpPr>
          <p:cNvPr id="3" name="Content Placeholder 2">
            <a:extLst>
              <a:ext uri="{FF2B5EF4-FFF2-40B4-BE49-F238E27FC236}">
                <a16:creationId xmlns:a16="http://schemas.microsoft.com/office/drawing/2014/main" id="{0E4111BA-2F53-3641-87E4-8DD01903C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4" name="Text Placeholder 3">
            <a:extLst>
              <a:ext uri="{FF2B5EF4-FFF2-40B4-BE49-F238E27FC236}">
                <a16:creationId xmlns:a16="http://schemas.microsoft.com/office/drawing/2014/main" id="{B834CE95-466F-3840-9253-7B19CA141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EA4D36-2796-C74E-A00F-BF35281F52CD}"/>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6" name="Footer Placeholder 5">
            <a:extLst>
              <a:ext uri="{FF2B5EF4-FFF2-40B4-BE49-F238E27FC236}">
                <a16:creationId xmlns:a16="http://schemas.microsoft.com/office/drawing/2014/main" id="{A4ACD372-879B-4742-ABE8-4658B7FFF323}"/>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A8BDA2ED-2195-F443-B0B2-32FEC2EB7402}"/>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229184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0905-7D16-F444-887D-D1AB50E011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JO"/>
          </a:p>
        </p:txBody>
      </p:sp>
      <p:sp>
        <p:nvSpPr>
          <p:cNvPr id="3" name="Picture Placeholder 2">
            <a:extLst>
              <a:ext uri="{FF2B5EF4-FFF2-40B4-BE49-F238E27FC236}">
                <a16:creationId xmlns:a16="http://schemas.microsoft.com/office/drawing/2014/main" id="{CFB48AC7-9307-F745-8459-DD8FA3472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O"/>
          </a:p>
        </p:txBody>
      </p:sp>
      <p:sp>
        <p:nvSpPr>
          <p:cNvPr id="4" name="Text Placeholder 3">
            <a:extLst>
              <a:ext uri="{FF2B5EF4-FFF2-40B4-BE49-F238E27FC236}">
                <a16:creationId xmlns:a16="http://schemas.microsoft.com/office/drawing/2014/main" id="{F90CC224-E064-0641-95D3-370E84B50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5E68C4-6009-C14C-B548-E5E79320906C}"/>
              </a:ext>
            </a:extLst>
          </p:cNvPr>
          <p:cNvSpPr>
            <a:spLocks noGrp="1"/>
          </p:cNvSpPr>
          <p:nvPr>
            <p:ph type="dt" sz="half" idx="10"/>
          </p:nvPr>
        </p:nvSpPr>
        <p:spPr/>
        <p:txBody>
          <a:bodyPr/>
          <a:lstStyle/>
          <a:p>
            <a:fld id="{A2ABAD9F-43AF-6443-982C-459064E466EC}" type="datetimeFigureOut">
              <a:rPr lang="en-JO" smtClean="0"/>
              <a:t>7/27/20</a:t>
            </a:fld>
            <a:endParaRPr lang="en-JO"/>
          </a:p>
        </p:txBody>
      </p:sp>
      <p:sp>
        <p:nvSpPr>
          <p:cNvPr id="6" name="Footer Placeholder 5">
            <a:extLst>
              <a:ext uri="{FF2B5EF4-FFF2-40B4-BE49-F238E27FC236}">
                <a16:creationId xmlns:a16="http://schemas.microsoft.com/office/drawing/2014/main" id="{F8C5A013-46C8-0546-9F40-EBC06E8C653E}"/>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673BDC40-52E9-8741-8B6C-1DFD831E8486}"/>
              </a:ext>
            </a:extLst>
          </p:cNvPr>
          <p:cNvSpPr>
            <a:spLocks noGrp="1"/>
          </p:cNvSpPr>
          <p:nvPr>
            <p:ph type="sldNum" sz="quarter" idx="12"/>
          </p:nvPr>
        </p:nvSpPr>
        <p:spPr/>
        <p:txBody>
          <a:bodyPr/>
          <a:lstStyle/>
          <a:p>
            <a:fld id="{59C657F4-2229-944F-BAB7-7EF8DAF47095}" type="slidenum">
              <a:rPr lang="en-JO" smtClean="0"/>
              <a:t>‹#›</a:t>
            </a:fld>
            <a:endParaRPr lang="en-JO"/>
          </a:p>
        </p:txBody>
      </p:sp>
    </p:spTree>
    <p:extLst>
      <p:ext uri="{BB962C8B-B14F-4D97-AF65-F5344CB8AC3E}">
        <p14:creationId xmlns:p14="http://schemas.microsoft.com/office/powerpoint/2010/main" val="120174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DA0DA-644D-6B46-A041-19092ABEC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JO"/>
          </a:p>
        </p:txBody>
      </p:sp>
      <p:sp>
        <p:nvSpPr>
          <p:cNvPr id="3" name="Text Placeholder 2">
            <a:extLst>
              <a:ext uri="{FF2B5EF4-FFF2-40B4-BE49-F238E27FC236}">
                <a16:creationId xmlns:a16="http://schemas.microsoft.com/office/drawing/2014/main" id="{B1CBC217-B870-AB4B-A4F0-A5F2710A2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O"/>
          </a:p>
        </p:txBody>
      </p:sp>
      <p:sp>
        <p:nvSpPr>
          <p:cNvPr id="4" name="Date Placeholder 3">
            <a:extLst>
              <a:ext uri="{FF2B5EF4-FFF2-40B4-BE49-F238E27FC236}">
                <a16:creationId xmlns:a16="http://schemas.microsoft.com/office/drawing/2014/main" id="{425586AF-387D-F34E-862C-425F61529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BAD9F-43AF-6443-982C-459064E466EC}" type="datetimeFigureOut">
              <a:rPr lang="en-JO" smtClean="0"/>
              <a:t>7/27/20</a:t>
            </a:fld>
            <a:endParaRPr lang="en-JO"/>
          </a:p>
        </p:txBody>
      </p:sp>
      <p:sp>
        <p:nvSpPr>
          <p:cNvPr id="5" name="Footer Placeholder 4">
            <a:extLst>
              <a:ext uri="{FF2B5EF4-FFF2-40B4-BE49-F238E27FC236}">
                <a16:creationId xmlns:a16="http://schemas.microsoft.com/office/drawing/2014/main" id="{31FA79AF-E9DF-6448-8200-BAC80F048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O"/>
          </a:p>
        </p:txBody>
      </p:sp>
      <p:sp>
        <p:nvSpPr>
          <p:cNvPr id="6" name="Slide Number Placeholder 5">
            <a:extLst>
              <a:ext uri="{FF2B5EF4-FFF2-40B4-BE49-F238E27FC236}">
                <a16:creationId xmlns:a16="http://schemas.microsoft.com/office/drawing/2014/main" id="{6D04A6B9-C640-4B46-86CE-9B896EBBC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657F4-2229-944F-BAB7-7EF8DAF47095}" type="slidenum">
              <a:rPr lang="en-JO" smtClean="0"/>
              <a:t>‹#›</a:t>
            </a:fld>
            <a:endParaRPr lang="en-JO"/>
          </a:p>
        </p:txBody>
      </p:sp>
    </p:spTree>
    <p:extLst>
      <p:ext uri="{BB962C8B-B14F-4D97-AF65-F5344CB8AC3E}">
        <p14:creationId xmlns:p14="http://schemas.microsoft.com/office/powerpoint/2010/main" val="234622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E98B-601B-D645-B6F5-7891AEEDCC66}"/>
              </a:ext>
            </a:extLst>
          </p:cNvPr>
          <p:cNvSpPr>
            <a:spLocks noGrp="1"/>
          </p:cNvSpPr>
          <p:nvPr>
            <p:ph type="ctrTitle"/>
          </p:nvPr>
        </p:nvSpPr>
        <p:spPr/>
        <p:txBody>
          <a:bodyPr/>
          <a:lstStyle/>
          <a:p>
            <a:r>
              <a:rPr lang="en-JO" dirty="0"/>
              <a:t>Religion and Peace</a:t>
            </a:r>
          </a:p>
        </p:txBody>
      </p:sp>
      <p:sp>
        <p:nvSpPr>
          <p:cNvPr id="3" name="Subtitle 2">
            <a:extLst>
              <a:ext uri="{FF2B5EF4-FFF2-40B4-BE49-F238E27FC236}">
                <a16:creationId xmlns:a16="http://schemas.microsoft.com/office/drawing/2014/main" id="{2A015B91-471F-F745-8FB5-B09DAA80BBCF}"/>
              </a:ext>
            </a:extLst>
          </p:cNvPr>
          <p:cNvSpPr>
            <a:spLocks noGrp="1"/>
          </p:cNvSpPr>
          <p:nvPr>
            <p:ph type="subTitle" idx="1"/>
          </p:nvPr>
        </p:nvSpPr>
        <p:spPr/>
        <p:txBody>
          <a:bodyPr/>
          <a:lstStyle/>
          <a:p>
            <a:r>
              <a:rPr lang="en-JO" dirty="0"/>
              <a:t>Ekkardt Sonntag, PhD – ekkardt.</a:t>
            </a:r>
            <a:r>
              <a:rPr lang="en-GB" dirty="0"/>
              <a:t>S</a:t>
            </a:r>
            <a:r>
              <a:rPr lang="en-JO" dirty="0"/>
              <a:t>onntag@hu-berlin.de</a:t>
            </a:r>
          </a:p>
        </p:txBody>
      </p:sp>
    </p:spTree>
    <p:extLst>
      <p:ext uri="{BB962C8B-B14F-4D97-AF65-F5344CB8AC3E}">
        <p14:creationId xmlns:p14="http://schemas.microsoft.com/office/powerpoint/2010/main" val="285434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E1A5-C59F-D144-B451-EBDA8D871BC3}"/>
              </a:ext>
            </a:extLst>
          </p:cNvPr>
          <p:cNvSpPr>
            <a:spLocks noGrp="1"/>
          </p:cNvSpPr>
          <p:nvPr>
            <p:ph type="title"/>
          </p:nvPr>
        </p:nvSpPr>
        <p:spPr/>
        <p:txBody>
          <a:bodyPr/>
          <a:lstStyle/>
          <a:p>
            <a:r>
              <a:rPr lang="en-JO" dirty="0"/>
              <a:t>Social Paradigms</a:t>
            </a:r>
          </a:p>
        </p:txBody>
      </p:sp>
      <p:sp>
        <p:nvSpPr>
          <p:cNvPr id="3" name="Content Placeholder 2">
            <a:extLst>
              <a:ext uri="{FF2B5EF4-FFF2-40B4-BE49-F238E27FC236}">
                <a16:creationId xmlns:a16="http://schemas.microsoft.com/office/drawing/2014/main" id="{9E45E50B-1DAB-5147-A02E-E15195F7AD3E}"/>
              </a:ext>
            </a:extLst>
          </p:cNvPr>
          <p:cNvSpPr>
            <a:spLocks noGrp="1"/>
          </p:cNvSpPr>
          <p:nvPr>
            <p:ph idx="1"/>
          </p:nvPr>
        </p:nvSpPr>
        <p:spPr/>
        <p:txBody>
          <a:bodyPr/>
          <a:lstStyle/>
          <a:p>
            <a:r>
              <a:rPr lang="en-JO" dirty="0"/>
              <a:t>Guilt-Innocence</a:t>
            </a:r>
          </a:p>
          <a:p>
            <a:pPr lvl="1"/>
            <a:r>
              <a:rPr lang="en-JO" dirty="0"/>
              <a:t>“What is right?” … according to a canon or standard</a:t>
            </a:r>
          </a:p>
          <a:p>
            <a:r>
              <a:rPr lang="en-JO" dirty="0"/>
              <a:t>Shame-Honour</a:t>
            </a:r>
          </a:p>
          <a:p>
            <a:pPr lvl="1"/>
            <a:r>
              <a:rPr lang="en-JO" dirty="0"/>
              <a:t>“What is honorable?” … according to the community or ‘court of reputation’</a:t>
            </a:r>
          </a:p>
        </p:txBody>
      </p:sp>
    </p:spTree>
    <p:extLst>
      <p:ext uri="{BB962C8B-B14F-4D97-AF65-F5344CB8AC3E}">
        <p14:creationId xmlns:p14="http://schemas.microsoft.com/office/powerpoint/2010/main" val="70391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EF56-F1D0-2E46-B30B-2855FDDF80F6}"/>
              </a:ext>
            </a:extLst>
          </p:cNvPr>
          <p:cNvSpPr>
            <a:spLocks noGrp="1"/>
          </p:cNvSpPr>
          <p:nvPr>
            <p:ph type="title"/>
          </p:nvPr>
        </p:nvSpPr>
        <p:spPr/>
        <p:txBody>
          <a:bodyPr/>
          <a:lstStyle/>
          <a:p>
            <a:r>
              <a:rPr lang="en-JO" dirty="0"/>
              <a:t>Interreligious Dialogue</a:t>
            </a:r>
          </a:p>
        </p:txBody>
      </p:sp>
      <p:sp>
        <p:nvSpPr>
          <p:cNvPr id="3" name="Content Placeholder 2">
            <a:extLst>
              <a:ext uri="{FF2B5EF4-FFF2-40B4-BE49-F238E27FC236}">
                <a16:creationId xmlns:a16="http://schemas.microsoft.com/office/drawing/2014/main" id="{4B3782B9-D45F-1F49-906F-FB9E75FD5017}"/>
              </a:ext>
            </a:extLst>
          </p:cNvPr>
          <p:cNvSpPr>
            <a:spLocks noGrp="1"/>
          </p:cNvSpPr>
          <p:nvPr>
            <p:ph idx="1"/>
          </p:nvPr>
        </p:nvSpPr>
        <p:spPr/>
        <p:txBody>
          <a:bodyPr/>
          <a:lstStyle/>
          <a:p>
            <a:r>
              <a:rPr lang="en-JO" dirty="0"/>
              <a:t>Dialogue vs Dialecitc</a:t>
            </a:r>
          </a:p>
          <a:p>
            <a:r>
              <a:rPr lang="en-JO" dirty="0"/>
              <a:t>Martin Buber: I-Thou (ich-du), I-It (ich-es)</a:t>
            </a:r>
          </a:p>
        </p:txBody>
      </p:sp>
    </p:spTree>
    <p:extLst>
      <p:ext uri="{BB962C8B-B14F-4D97-AF65-F5344CB8AC3E}">
        <p14:creationId xmlns:p14="http://schemas.microsoft.com/office/powerpoint/2010/main" val="216648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EF56-F1D0-2E46-B30B-2855FDDF80F6}"/>
              </a:ext>
            </a:extLst>
          </p:cNvPr>
          <p:cNvSpPr>
            <a:spLocks noGrp="1"/>
          </p:cNvSpPr>
          <p:nvPr>
            <p:ph type="title"/>
          </p:nvPr>
        </p:nvSpPr>
        <p:spPr/>
        <p:txBody>
          <a:bodyPr/>
          <a:lstStyle/>
          <a:p>
            <a:r>
              <a:rPr lang="en-JO" dirty="0"/>
              <a:t>Interreligious Dialogue: 3 Spotlights</a:t>
            </a:r>
          </a:p>
        </p:txBody>
      </p:sp>
      <p:sp>
        <p:nvSpPr>
          <p:cNvPr id="3" name="Content Placeholder 2">
            <a:extLst>
              <a:ext uri="{FF2B5EF4-FFF2-40B4-BE49-F238E27FC236}">
                <a16:creationId xmlns:a16="http://schemas.microsoft.com/office/drawing/2014/main" id="{4B3782B9-D45F-1F49-906F-FB9E75FD5017}"/>
              </a:ext>
            </a:extLst>
          </p:cNvPr>
          <p:cNvSpPr>
            <a:spLocks noGrp="1"/>
          </p:cNvSpPr>
          <p:nvPr>
            <p:ph idx="1"/>
          </p:nvPr>
        </p:nvSpPr>
        <p:spPr/>
        <p:txBody>
          <a:bodyPr/>
          <a:lstStyle/>
          <a:p>
            <a:r>
              <a:rPr lang="en-JO" dirty="0"/>
              <a:t>Affective Dialogue</a:t>
            </a:r>
          </a:p>
          <a:p>
            <a:r>
              <a:rPr lang="en-JO" dirty="0"/>
              <a:t>Cognitive Dialogue</a:t>
            </a:r>
          </a:p>
          <a:p>
            <a:r>
              <a:rPr lang="en-JO" dirty="0"/>
              <a:t>Diapraxis</a:t>
            </a:r>
          </a:p>
        </p:txBody>
      </p:sp>
    </p:spTree>
    <p:extLst>
      <p:ext uri="{BB962C8B-B14F-4D97-AF65-F5344CB8AC3E}">
        <p14:creationId xmlns:p14="http://schemas.microsoft.com/office/powerpoint/2010/main" val="385476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EF56-F1D0-2E46-B30B-2855FDDF80F6}"/>
              </a:ext>
            </a:extLst>
          </p:cNvPr>
          <p:cNvSpPr>
            <a:spLocks noGrp="1"/>
          </p:cNvSpPr>
          <p:nvPr>
            <p:ph type="title"/>
          </p:nvPr>
        </p:nvSpPr>
        <p:spPr/>
        <p:txBody>
          <a:bodyPr/>
          <a:lstStyle/>
          <a:p>
            <a:r>
              <a:rPr lang="en-JO" dirty="0"/>
              <a:t>Affective Dialogue</a:t>
            </a:r>
          </a:p>
        </p:txBody>
      </p:sp>
      <p:sp>
        <p:nvSpPr>
          <p:cNvPr id="3" name="Content Placeholder 2">
            <a:extLst>
              <a:ext uri="{FF2B5EF4-FFF2-40B4-BE49-F238E27FC236}">
                <a16:creationId xmlns:a16="http://schemas.microsoft.com/office/drawing/2014/main" id="{4B3782B9-D45F-1F49-906F-FB9E75FD5017}"/>
              </a:ext>
            </a:extLst>
          </p:cNvPr>
          <p:cNvSpPr>
            <a:spLocks noGrp="1"/>
          </p:cNvSpPr>
          <p:nvPr>
            <p:ph idx="1"/>
          </p:nvPr>
        </p:nvSpPr>
        <p:spPr/>
        <p:txBody>
          <a:bodyPr/>
          <a:lstStyle/>
          <a:p>
            <a:pPr marL="0" indent="0">
              <a:buNone/>
            </a:pPr>
            <a:r>
              <a:rPr lang="en-GB" dirty="0"/>
              <a:t>“There is no pure dialectical dialogue. When two persons enter into dialogue, in spite of all attempts to keep the ‘personal’ to a bare minimum, it emerges all along. We never have an encounter of pure ideas”</a:t>
            </a:r>
            <a:r>
              <a:rPr lang="en-JO" dirty="0"/>
              <a:t> (Raimon Panikkar)</a:t>
            </a:r>
          </a:p>
        </p:txBody>
      </p:sp>
    </p:spTree>
    <p:extLst>
      <p:ext uri="{BB962C8B-B14F-4D97-AF65-F5344CB8AC3E}">
        <p14:creationId xmlns:p14="http://schemas.microsoft.com/office/powerpoint/2010/main" val="113891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EF56-F1D0-2E46-B30B-2855FDDF80F6}"/>
              </a:ext>
            </a:extLst>
          </p:cNvPr>
          <p:cNvSpPr>
            <a:spLocks noGrp="1"/>
          </p:cNvSpPr>
          <p:nvPr>
            <p:ph type="title"/>
          </p:nvPr>
        </p:nvSpPr>
        <p:spPr/>
        <p:txBody>
          <a:bodyPr/>
          <a:lstStyle/>
          <a:p>
            <a:r>
              <a:rPr lang="en-JO" dirty="0"/>
              <a:t>Cognitive Dialogue</a:t>
            </a:r>
          </a:p>
        </p:txBody>
      </p:sp>
      <p:sp>
        <p:nvSpPr>
          <p:cNvPr id="3" name="Content Placeholder 2">
            <a:extLst>
              <a:ext uri="{FF2B5EF4-FFF2-40B4-BE49-F238E27FC236}">
                <a16:creationId xmlns:a16="http://schemas.microsoft.com/office/drawing/2014/main" id="{4B3782B9-D45F-1F49-906F-FB9E75FD5017}"/>
              </a:ext>
            </a:extLst>
          </p:cNvPr>
          <p:cNvSpPr>
            <a:spLocks noGrp="1"/>
          </p:cNvSpPr>
          <p:nvPr>
            <p:ph idx="1"/>
          </p:nvPr>
        </p:nvSpPr>
        <p:spPr/>
        <p:txBody>
          <a:bodyPr/>
          <a:lstStyle/>
          <a:p>
            <a:pPr marL="0" indent="0">
              <a:buNone/>
            </a:pPr>
            <a:r>
              <a:rPr lang="en-US" dirty="0"/>
              <a:t>Other words: </a:t>
            </a:r>
          </a:p>
          <a:p>
            <a:pPr marL="0" indent="0">
              <a:buNone/>
            </a:pPr>
            <a:endParaRPr lang="en-US" dirty="0"/>
          </a:p>
          <a:p>
            <a:pPr marL="0" indent="0">
              <a:buNone/>
            </a:pPr>
            <a:r>
              <a:rPr lang="en-US" dirty="0"/>
              <a:t>Doctrinal Dialogue</a:t>
            </a:r>
          </a:p>
          <a:p>
            <a:pPr marL="0" indent="0">
              <a:buNone/>
            </a:pPr>
            <a:r>
              <a:rPr lang="en-US" dirty="0"/>
              <a:t>Scientific Dialogue</a:t>
            </a:r>
          </a:p>
          <a:p>
            <a:pPr marL="0" indent="0">
              <a:buNone/>
            </a:pPr>
            <a:r>
              <a:rPr lang="en-US" dirty="0"/>
              <a:t>Dialogue of Truth</a:t>
            </a:r>
          </a:p>
          <a:p>
            <a:pPr marL="0" indent="0">
              <a:buNone/>
            </a:pPr>
            <a:r>
              <a:rPr lang="en-US" dirty="0"/>
              <a:t>…</a:t>
            </a:r>
            <a:endParaRPr lang="en-JO" dirty="0"/>
          </a:p>
        </p:txBody>
      </p:sp>
      <p:sp>
        <p:nvSpPr>
          <p:cNvPr id="6" name="TextBox 5">
            <a:extLst>
              <a:ext uri="{FF2B5EF4-FFF2-40B4-BE49-F238E27FC236}">
                <a16:creationId xmlns:a16="http://schemas.microsoft.com/office/drawing/2014/main" id="{C61AA7D3-5745-7348-9012-95B7FCC5B301}"/>
              </a:ext>
            </a:extLst>
          </p:cNvPr>
          <p:cNvSpPr txBox="1"/>
          <p:nvPr/>
        </p:nvSpPr>
        <p:spPr>
          <a:xfrm>
            <a:off x="6026331" y="4757928"/>
            <a:ext cx="4462272" cy="369332"/>
          </a:xfrm>
          <a:custGeom>
            <a:avLst/>
            <a:gdLst>
              <a:gd name="connsiteX0" fmla="*/ 0 w 4462272"/>
              <a:gd name="connsiteY0" fmla="*/ 0 h 369332"/>
              <a:gd name="connsiteX1" fmla="*/ 513161 w 4462272"/>
              <a:gd name="connsiteY1" fmla="*/ 0 h 369332"/>
              <a:gd name="connsiteX2" fmla="*/ 937077 w 4462272"/>
              <a:gd name="connsiteY2" fmla="*/ 0 h 369332"/>
              <a:gd name="connsiteX3" fmla="*/ 1584107 w 4462272"/>
              <a:gd name="connsiteY3" fmla="*/ 0 h 369332"/>
              <a:gd name="connsiteX4" fmla="*/ 2097268 w 4462272"/>
              <a:gd name="connsiteY4" fmla="*/ 0 h 369332"/>
              <a:gd name="connsiteX5" fmla="*/ 2610429 w 4462272"/>
              <a:gd name="connsiteY5" fmla="*/ 0 h 369332"/>
              <a:gd name="connsiteX6" fmla="*/ 3257459 w 4462272"/>
              <a:gd name="connsiteY6" fmla="*/ 0 h 369332"/>
              <a:gd name="connsiteX7" fmla="*/ 3725997 w 4462272"/>
              <a:gd name="connsiteY7" fmla="*/ 0 h 369332"/>
              <a:gd name="connsiteX8" fmla="*/ 4462272 w 4462272"/>
              <a:gd name="connsiteY8" fmla="*/ 0 h 369332"/>
              <a:gd name="connsiteX9" fmla="*/ 4462272 w 4462272"/>
              <a:gd name="connsiteY9" fmla="*/ 369332 h 369332"/>
              <a:gd name="connsiteX10" fmla="*/ 3993733 w 4462272"/>
              <a:gd name="connsiteY10" fmla="*/ 369332 h 369332"/>
              <a:gd name="connsiteX11" fmla="*/ 3435949 w 4462272"/>
              <a:gd name="connsiteY11" fmla="*/ 369332 h 369332"/>
              <a:gd name="connsiteX12" fmla="*/ 2922788 w 4462272"/>
              <a:gd name="connsiteY12" fmla="*/ 369332 h 369332"/>
              <a:gd name="connsiteX13" fmla="*/ 2275759 w 4462272"/>
              <a:gd name="connsiteY13" fmla="*/ 369332 h 369332"/>
              <a:gd name="connsiteX14" fmla="*/ 1628729 w 4462272"/>
              <a:gd name="connsiteY14" fmla="*/ 369332 h 369332"/>
              <a:gd name="connsiteX15" fmla="*/ 1160191 w 4462272"/>
              <a:gd name="connsiteY15" fmla="*/ 369332 h 369332"/>
              <a:gd name="connsiteX16" fmla="*/ 602407 w 4462272"/>
              <a:gd name="connsiteY16" fmla="*/ 369332 h 369332"/>
              <a:gd name="connsiteX17" fmla="*/ 0 w 4462272"/>
              <a:gd name="connsiteY17" fmla="*/ 369332 h 369332"/>
              <a:gd name="connsiteX18" fmla="*/ 0 w 4462272"/>
              <a:gd name="connsiteY1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2272" h="369332" extrusionOk="0">
                <a:moveTo>
                  <a:pt x="0" y="0"/>
                </a:moveTo>
                <a:cubicBezTo>
                  <a:pt x="246150" y="-19762"/>
                  <a:pt x="287551" y="57896"/>
                  <a:pt x="513161" y="0"/>
                </a:cubicBezTo>
                <a:cubicBezTo>
                  <a:pt x="738771" y="-57896"/>
                  <a:pt x="828128" y="19129"/>
                  <a:pt x="937077" y="0"/>
                </a:cubicBezTo>
                <a:cubicBezTo>
                  <a:pt x="1046026" y="-19129"/>
                  <a:pt x="1418642" y="71655"/>
                  <a:pt x="1584107" y="0"/>
                </a:cubicBezTo>
                <a:cubicBezTo>
                  <a:pt x="1749572" y="-71655"/>
                  <a:pt x="1946466" y="36591"/>
                  <a:pt x="2097268" y="0"/>
                </a:cubicBezTo>
                <a:cubicBezTo>
                  <a:pt x="2248070" y="-36591"/>
                  <a:pt x="2431712" y="27798"/>
                  <a:pt x="2610429" y="0"/>
                </a:cubicBezTo>
                <a:cubicBezTo>
                  <a:pt x="2789146" y="-27798"/>
                  <a:pt x="3033872" y="3253"/>
                  <a:pt x="3257459" y="0"/>
                </a:cubicBezTo>
                <a:cubicBezTo>
                  <a:pt x="3481046" y="-3253"/>
                  <a:pt x="3535595" y="36036"/>
                  <a:pt x="3725997" y="0"/>
                </a:cubicBezTo>
                <a:cubicBezTo>
                  <a:pt x="3916399" y="-36036"/>
                  <a:pt x="4313515" y="81618"/>
                  <a:pt x="4462272" y="0"/>
                </a:cubicBezTo>
                <a:cubicBezTo>
                  <a:pt x="4473727" y="83888"/>
                  <a:pt x="4435483" y="240328"/>
                  <a:pt x="4462272" y="369332"/>
                </a:cubicBezTo>
                <a:cubicBezTo>
                  <a:pt x="4292754" y="401136"/>
                  <a:pt x="4117976" y="356402"/>
                  <a:pt x="3993733" y="369332"/>
                </a:cubicBezTo>
                <a:cubicBezTo>
                  <a:pt x="3869490" y="382262"/>
                  <a:pt x="3622209" y="331741"/>
                  <a:pt x="3435949" y="369332"/>
                </a:cubicBezTo>
                <a:cubicBezTo>
                  <a:pt x="3249689" y="406923"/>
                  <a:pt x="3126735" y="365238"/>
                  <a:pt x="2922788" y="369332"/>
                </a:cubicBezTo>
                <a:cubicBezTo>
                  <a:pt x="2718841" y="373426"/>
                  <a:pt x="2576951" y="303056"/>
                  <a:pt x="2275759" y="369332"/>
                </a:cubicBezTo>
                <a:cubicBezTo>
                  <a:pt x="1974567" y="435608"/>
                  <a:pt x="1941285" y="349972"/>
                  <a:pt x="1628729" y="369332"/>
                </a:cubicBezTo>
                <a:cubicBezTo>
                  <a:pt x="1316173" y="388692"/>
                  <a:pt x="1352385" y="358607"/>
                  <a:pt x="1160191" y="369332"/>
                </a:cubicBezTo>
                <a:cubicBezTo>
                  <a:pt x="967997" y="380057"/>
                  <a:pt x="871943" y="342512"/>
                  <a:pt x="602407" y="369332"/>
                </a:cubicBezTo>
                <a:cubicBezTo>
                  <a:pt x="332871" y="396152"/>
                  <a:pt x="125943" y="354956"/>
                  <a:pt x="0" y="369332"/>
                </a:cubicBezTo>
                <a:cubicBezTo>
                  <a:pt x="-15049" y="228689"/>
                  <a:pt x="10302" y="169547"/>
                  <a:pt x="0" y="0"/>
                </a:cubicBezTo>
                <a:close/>
              </a:path>
            </a:pathLst>
          </a:custGeom>
          <a:noFill/>
          <a:ln w="28575">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JO" dirty="0"/>
              <a:t>NEST: </a:t>
            </a:r>
            <a:r>
              <a:rPr lang="en-JO" i="1" dirty="0"/>
              <a:t>Dialogue of Truth for Life together</a:t>
            </a:r>
            <a:endParaRPr lang="en-JO" dirty="0"/>
          </a:p>
        </p:txBody>
      </p:sp>
    </p:spTree>
    <p:extLst>
      <p:ext uri="{BB962C8B-B14F-4D97-AF65-F5344CB8AC3E}">
        <p14:creationId xmlns:p14="http://schemas.microsoft.com/office/powerpoint/2010/main" val="423209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EF56-F1D0-2E46-B30B-2855FDDF80F6}"/>
              </a:ext>
            </a:extLst>
          </p:cNvPr>
          <p:cNvSpPr>
            <a:spLocks noGrp="1"/>
          </p:cNvSpPr>
          <p:nvPr>
            <p:ph type="title"/>
          </p:nvPr>
        </p:nvSpPr>
        <p:spPr/>
        <p:txBody>
          <a:bodyPr/>
          <a:lstStyle/>
          <a:p>
            <a:r>
              <a:rPr lang="en-JO" dirty="0"/>
              <a:t>Interreligious Dialogue: 3 Spotlights</a:t>
            </a:r>
          </a:p>
        </p:txBody>
      </p:sp>
      <p:sp>
        <p:nvSpPr>
          <p:cNvPr id="3" name="Content Placeholder 2">
            <a:extLst>
              <a:ext uri="{FF2B5EF4-FFF2-40B4-BE49-F238E27FC236}">
                <a16:creationId xmlns:a16="http://schemas.microsoft.com/office/drawing/2014/main" id="{4B3782B9-D45F-1F49-906F-FB9E75FD5017}"/>
              </a:ext>
            </a:extLst>
          </p:cNvPr>
          <p:cNvSpPr>
            <a:spLocks noGrp="1"/>
          </p:cNvSpPr>
          <p:nvPr>
            <p:ph idx="1"/>
          </p:nvPr>
        </p:nvSpPr>
        <p:spPr/>
        <p:txBody>
          <a:bodyPr/>
          <a:lstStyle/>
          <a:p>
            <a:r>
              <a:rPr lang="en-JO" dirty="0"/>
              <a:t>Affective Dialogue</a:t>
            </a:r>
          </a:p>
          <a:p>
            <a:r>
              <a:rPr lang="en-JO" dirty="0"/>
              <a:t>Cognitive Dialogue</a:t>
            </a:r>
          </a:p>
          <a:p>
            <a:r>
              <a:rPr lang="en-JO" dirty="0"/>
              <a:t>Diapraxis</a:t>
            </a:r>
          </a:p>
        </p:txBody>
      </p:sp>
    </p:spTree>
    <p:extLst>
      <p:ext uri="{BB962C8B-B14F-4D97-AF65-F5344CB8AC3E}">
        <p14:creationId xmlns:p14="http://schemas.microsoft.com/office/powerpoint/2010/main" val="177446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E127-8322-324D-B520-BC7339688B1B}"/>
              </a:ext>
            </a:extLst>
          </p:cNvPr>
          <p:cNvSpPr>
            <a:spLocks noGrp="1"/>
          </p:cNvSpPr>
          <p:nvPr>
            <p:ph type="title"/>
          </p:nvPr>
        </p:nvSpPr>
        <p:spPr/>
        <p:txBody>
          <a:bodyPr/>
          <a:lstStyle/>
          <a:p>
            <a:r>
              <a:rPr lang="en-JO" dirty="0"/>
              <a:t>Cognitive Dialogue: Exclusivism vs. Relativism</a:t>
            </a:r>
          </a:p>
        </p:txBody>
      </p:sp>
      <p:cxnSp>
        <p:nvCxnSpPr>
          <p:cNvPr id="5" name="Straight Arrow Connector 4">
            <a:extLst>
              <a:ext uri="{FF2B5EF4-FFF2-40B4-BE49-F238E27FC236}">
                <a16:creationId xmlns:a16="http://schemas.microsoft.com/office/drawing/2014/main" id="{D95B7A1B-DBB3-AB4A-867C-211869410457}"/>
              </a:ext>
            </a:extLst>
          </p:cNvPr>
          <p:cNvCxnSpPr/>
          <p:nvPr/>
        </p:nvCxnSpPr>
        <p:spPr>
          <a:xfrm>
            <a:off x="1121229" y="2906486"/>
            <a:ext cx="9786257"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4AC58B-CEF8-6046-863E-424B6962ED2A}"/>
              </a:ext>
            </a:extLst>
          </p:cNvPr>
          <p:cNvSpPr txBox="1"/>
          <p:nvPr/>
        </p:nvSpPr>
        <p:spPr>
          <a:xfrm>
            <a:off x="489856" y="2111829"/>
            <a:ext cx="3385457" cy="646331"/>
          </a:xfrm>
          <a:prstGeom prst="rect">
            <a:avLst/>
          </a:prstGeom>
          <a:noFill/>
        </p:spPr>
        <p:txBody>
          <a:bodyPr wrap="square" rtlCol="0">
            <a:spAutoFit/>
          </a:bodyPr>
          <a:lstStyle/>
          <a:p>
            <a:r>
              <a:rPr lang="en-JO" b="1" dirty="0"/>
              <a:t>Exclusivism</a:t>
            </a:r>
            <a:br>
              <a:rPr lang="en-JO" dirty="0"/>
            </a:br>
            <a:r>
              <a:rPr lang="en-JO" dirty="0"/>
              <a:t>Only my truth is really true.</a:t>
            </a:r>
          </a:p>
        </p:txBody>
      </p:sp>
      <p:sp>
        <p:nvSpPr>
          <p:cNvPr id="8" name="TextBox 7">
            <a:extLst>
              <a:ext uri="{FF2B5EF4-FFF2-40B4-BE49-F238E27FC236}">
                <a16:creationId xmlns:a16="http://schemas.microsoft.com/office/drawing/2014/main" id="{CF4BB717-630B-3D4F-BEAF-41CD6B3AE04C}"/>
              </a:ext>
            </a:extLst>
          </p:cNvPr>
          <p:cNvSpPr txBox="1"/>
          <p:nvPr/>
        </p:nvSpPr>
        <p:spPr>
          <a:xfrm>
            <a:off x="7968343" y="2111828"/>
            <a:ext cx="3385457" cy="646331"/>
          </a:xfrm>
          <a:prstGeom prst="rect">
            <a:avLst/>
          </a:prstGeom>
          <a:noFill/>
        </p:spPr>
        <p:txBody>
          <a:bodyPr wrap="square" rtlCol="0">
            <a:spAutoFit/>
          </a:bodyPr>
          <a:lstStyle/>
          <a:p>
            <a:pPr algn="r"/>
            <a:r>
              <a:rPr lang="en-JO" b="1" dirty="0"/>
              <a:t>Relativism</a:t>
            </a:r>
            <a:br>
              <a:rPr lang="en-JO" dirty="0"/>
            </a:br>
            <a:r>
              <a:rPr lang="en-JO" dirty="0"/>
              <a:t>All “truths” are somehow true.</a:t>
            </a:r>
          </a:p>
        </p:txBody>
      </p:sp>
      <p:sp>
        <p:nvSpPr>
          <p:cNvPr id="9" name="Right Brace 8">
            <a:extLst>
              <a:ext uri="{FF2B5EF4-FFF2-40B4-BE49-F238E27FC236}">
                <a16:creationId xmlns:a16="http://schemas.microsoft.com/office/drawing/2014/main" id="{519F03E6-394D-7341-92BF-3139CB5B6C3E}"/>
              </a:ext>
            </a:extLst>
          </p:cNvPr>
          <p:cNvSpPr/>
          <p:nvPr/>
        </p:nvSpPr>
        <p:spPr>
          <a:xfrm rot="5400000">
            <a:off x="5796643" y="170097"/>
            <a:ext cx="598713" cy="6368146"/>
          </a:xfrm>
          <a:custGeom>
            <a:avLst/>
            <a:gdLst>
              <a:gd name="connsiteX0" fmla="*/ 0 w 598713"/>
              <a:gd name="connsiteY0" fmla="*/ 0 h 6368146"/>
              <a:gd name="connsiteX1" fmla="*/ 299357 w 598713"/>
              <a:gd name="connsiteY1" fmla="*/ 49891 h 6368146"/>
              <a:gd name="connsiteX2" fmla="*/ 299357 w 598713"/>
              <a:gd name="connsiteY2" fmla="*/ 625625 h 6368146"/>
              <a:gd name="connsiteX3" fmla="*/ 299357 w 598713"/>
              <a:gd name="connsiteY3" fmla="*/ 1108831 h 6368146"/>
              <a:gd name="connsiteX4" fmla="*/ 299357 w 598713"/>
              <a:gd name="connsiteY4" fmla="*/ 1561194 h 6368146"/>
              <a:gd name="connsiteX5" fmla="*/ 299357 w 598713"/>
              <a:gd name="connsiteY5" fmla="*/ 2106085 h 6368146"/>
              <a:gd name="connsiteX6" fmla="*/ 299357 w 598713"/>
              <a:gd name="connsiteY6" fmla="*/ 2589291 h 6368146"/>
              <a:gd name="connsiteX7" fmla="*/ 299357 w 598713"/>
              <a:gd name="connsiteY7" fmla="*/ 3134182 h 6368146"/>
              <a:gd name="connsiteX8" fmla="*/ 598714 w 598713"/>
              <a:gd name="connsiteY8" fmla="*/ 3184073 h 6368146"/>
              <a:gd name="connsiteX9" fmla="*/ 299357 w 598713"/>
              <a:gd name="connsiteY9" fmla="*/ 3233964 h 6368146"/>
              <a:gd name="connsiteX10" fmla="*/ 299357 w 598713"/>
              <a:gd name="connsiteY10" fmla="*/ 3809698 h 6368146"/>
              <a:gd name="connsiteX11" fmla="*/ 299357 w 598713"/>
              <a:gd name="connsiteY11" fmla="*/ 4354590 h 6368146"/>
              <a:gd name="connsiteX12" fmla="*/ 299357 w 598713"/>
              <a:gd name="connsiteY12" fmla="*/ 4776110 h 6368146"/>
              <a:gd name="connsiteX13" fmla="*/ 299357 w 598713"/>
              <a:gd name="connsiteY13" fmla="*/ 5290158 h 6368146"/>
              <a:gd name="connsiteX14" fmla="*/ 299357 w 598713"/>
              <a:gd name="connsiteY14" fmla="*/ 5804206 h 6368146"/>
              <a:gd name="connsiteX15" fmla="*/ 299357 w 598713"/>
              <a:gd name="connsiteY15" fmla="*/ 6318255 h 6368146"/>
              <a:gd name="connsiteX16" fmla="*/ 0 w 598713"/>
              <a:gd name="connsiteY16" fmla="*/ 6368146 h 6368146"/>
              <a:gd name="connsiteX17" fmla="*/ 0 w 598713"/>
              <a:gd name="connsiteY17" fmla="*/ 5852905 h 6368146"/>
              <a:gd name="connsiteX18" fmla="*/ 0 w 598713"/>
              <a:gd name="connsiteY18" fmla="*/ 5465027 h 6368146"/>
              <a:gd name="connsiteX19" fmla="*/ 0 w 598713"/>
              <a:gd name="connsiteY19" fmla="*/ 5013468 h 6368146"/>
              <a:gd name="connsiteX20" fmla="*/ 0 w 598713"/>
              <a:gd name="connsiteY20" fmla="*/ 4370864 h 6368146"/>
              <a:gd name="connsiteX21" fmla="*/ 0 w 598713"/>
              <a:gd name="connsiteY21" fmla="*/ 3855623 h 6368146"/>
              <a:gd name="connsiteX22" fmla="*/ 0 w 598713"/>
              <a:gd name="connsiteY22" fmla="*/ 3404063 h 6368146"/>
              <a:gd name="connsiteX23" fmla="*/ 0 w 598713"/>
              <a:gd name="connsiteY23" fmla="*/ 2761460 h 6368146"/>
              <a:gd name="connsiteX24" fmla="*/ 0 w 598713"/>
              <a:gd name="connsiteY24" fmla="*/ 2182537 h 6368146"/>
              <a:gd name="connsiteX25" fmla="*/ 0 w 598713"/>
              <a:gd name="connsiteY25" fmla="*/ 1603615 h 6368146"/>
              <a:gd name="connsiteX26" fmla="*/ 0 w 598713"/>
              <a:gd name="connsiteY26" fmla="*/ 897330 h 6368146"/>
              <a:gd name="connsiteX27" fmla="*/ 0 w 598713"/>
              <a:gd name="connsiteY27" fmla="*/ 0 h 6368146"/>
              <a:gd name="connsiteX0" fmla="*/ 0 w 598713"/>
              <a:gd name="connsiteY0" fmla="*/ 0 h 6368146"/>
              <a:gd name="connsiteX1" fmla="*/ 299357 w 598713"/>
              <a:gd name="connsiteY1" fmla="*/ 49891 h 6368146"/>
              <a:gd name="connsiteX2" fmla="*/ 299357 w 598713"/>
              <a:gd name="connsiteY2" fmla="*/ 533097 h 6368146"/>
              <a:gd name="connsiteX3" fmla="*/ 299357 w 598713"/>
              <a:gd name="connsiteY3" fmla="*/ 1047145 h 6368146"/>
              <a:gd name="connsiteX4" fmla="*/ 299357 w 598713"/>
              <a:gd name="connsiteY4" fmla="*/ 1468665 h 6368146"/>
              <a:gd name="connsiteX5" fmla="*/ 299357 w 598713"/>
              <a:gd name="connsiteY5" fmla="*/ 2044399 h 6368146"/>
              <a:gd name="connsiteX6" fmla="*/ 299357 w 598713"/>
              <a:gd name="connsiteY6" fmla="*/ 2558448 h 6368146"/>
              <a:gd name="connsiteX7" fmla="*/ 299357 w 598713"/>
              <a:gd name="connsiteY7" fmla="*/ 3134182 h 6368146"/>
              <a:gd name="connsiteX8" fmla="*/ 598714 w 598713"/>
              <a:gd name="connsiteY8" fmla="*/ 3184073 h 6368146"/>
              <a:gd name="connsiteX9" fmla="*/ 299357 w 598713"/>
              <a:gd name="connsiteY9" fmla="*/ 3233964 h 6368146"/>
              <a:gd name="connsiteX10" fmla="*/ 299357 w 598713"/>
              <a:gd name="connsiteY10" fmla="*/ 3809698 h 6368146"/>
              <a:gd name="connsiteX11" fmla="*/ 299357 w 598713"/>
              <a:gd name="connsiteY11" fmla="*/ 4323747 h 6368146"/>
              <a:gd name="connsiteX12" fmla="*/ 299357 w 598713"/>
              <a:gd name="connsiteY12" fmla="*/ 4745267 h 6368146"/>
              <a:gd name="connsiteX13" fmla="*/ 299357 w 598713"/>
              <a:gd name="connsiteY13" fmla="*/ 5290158 h 6368146"/>
              <a:gd name="connsiteX14" fmla="*/ 299357 w 598713"/>
              <a:gd name="connsiteY14" fmla="*/ 5711678 h 6368146"/>
              <a:gd name="connsiteX15" fmla="*/ 299357 w 598713"/>
              <a:gd name="connsiteY15" fmla="*/ 6318255 h 6368146"/>
              <a:gd name="connsiteX16" fmla="*/ 0 w 598713"/>
              <a:gd name="connsiteY16" fmla="*/ 6368146 h 636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8713" h="6368146" stroke="0" extrusionOk="0">
                <a:moveTo>
                  <a:pt x="0" y="0"/>
                </a:moveTo>
                <a:cubicBezTo>
                  <a:pt x="159349" y="-3689"/>
                  <a:pt x="296607" y="23369"/>
                  <a:pt x="299357" y="49891"/>
                </a:cubicBezTo>
                <a:cubicBezTo>
                  <a:pt x="355648" y="245980"/>
                  <a:pt x="249027" y="368617"/>
                  <a:pt x="299357" y="625625"/>
                </a:cubicBezTo>
                <a:cubicBezTo>
                  <a:pt x="349687" y="882633"/>
                  <a:pt x="286995" y="943836"/>
                  <a:pt x="299357" y="1108831"/>
                </a:cubicBezTo>
                <a:cubicBezTo>
                  <a:pt x="311719" y="1273826"/>
                  <a:pt x="270669" y="1439453"/>
                  <a:pt x="299357" y="1561194"/>
                </a:cubicBezTo>
                <a:cubicBezTo>
                  <a:pt x="328045" y="1682935"/>
                  <a:pt x="282925" y="1902553"/>
                  <a:pt x="299357" y="2106085"/>
                </a:cubicBezTo>
                <a:cubicBezTo>
                  <a:pt x="315789" y="2309617"/>
                  <a:pt x="262057" y="2379133"/>
                  <a:pt x="299357" y="2589291"/>
                </a:cubicBezTo>
                <a:cubicBezTo>
                  <a:pt x="336657" y="2799449"/>
                  <a:pt x="265402" y="2989213"/>
                  <a:pt x="299357" y="3134182"/>
                </a:cubicBezTo>
                <a:cubicBezTo>
                  <a:pt x="297201" y="3141175"/>
                  <a:pt x="417301" y="3206423"/>
                  <a:pt x="598714" y="3184073"/>
                </a:cubicBezTo>
                <a:cubicBezTo>
                  <a:pt x="436775" y="3185971"/>
                  <a:pt x="303154" y="3207323"/>
                  <a:pt x="299357" y="3233964"/>
                </a:cubicBezTo>
                <a:cubicBezTo>
                  <a:pt x="363296" y="3352670"/>
                  <a:pt x="266165" y="3580071"/>
                  <a:pt x="299357" y="3809698"/>
                </a:cubicBezTo>
                <a:cubicBezTo>
                  <a:pt x="332549" y="4039325"/>
                  <a:pt x="283443" y="4223450"/>
                  <a:pt x="299357" y="4354590"/>
                </a:cubicBezTo>
                <a:cubicBezTo>
                  <a:pt x="315271" y="4485730"/>
                  <a:pt x="296042" y="4622706"/>
                  <a:pt x="299357" y="4776110"/>
                </a:cubicBezTo>
                <a:cubicBezTo>
                  <a:pt x="302672" y="4929514"/>
                  <a:pt x="244015" y="5179238"/>
                  <a:pt x="299357" y="5290158"/>
                </a:cubicBezTo>
                <a:cubicBezTo>
                  <a:pt x="354699" y="5401078"/>
                  <a:pt x="259439" y="5635614"/>
                  <a:pt x="299357" y="5804206"/>
                </a:cubicBezTo>
                <a:cubicBezTo>
                  <a:pt x="339275" y="5972798"/>
                  <a:pt x="251490" y="6157707"/>
                  <a:pt x="299357" y="6318255"/>
                </a:cubicBezTo>
                <a:cubicBezTo>
                  <a:pt x="262434" y="6343188"/>
                  <a:pt x="152553" y="6342100"/>
                  <a:pt x="0" y="6368146"/>
                </a:cubicBezTo>
                <a:cubicBezTo>
                  <a:pt x="-35353" y="6121607"/>
                  <a:pt x="50718" y="5991600"/>
                  <a:pt x="0" y="5852905"/>
                </a:cubicBezTo>
                <a:cubicBezTo>
                  <a:pt x="-50718" y="5714210"/>
                  <a:pt x="36695" y="5640019"/>
                  <a:pt x="0" y="5465027"/>
                </a:cubicBezTo>
                <a:cubicBezTo>
                  <a:pt x="-36695" y="5290035"/>
                  <a:pt x="42200" y="5183187"/>
                  <a:pt x="0" y="5013468"/>
                </a:cubicBezTo>
                <a:cubicBezTo>
                  <a:pt x="-42200" y="4843749"/>
                  <a:pt x="460" y="4661724"/>
                  <a:pt x="0" y="4370864"/>
                </a:cubicBezTo>
                <a:cubicBezTo>
                  <a:pt x="-460" y="4080004"/>
                  <a:pt x="59230" y="4100567"/>
                  <a:pt x="0" y="3855623"/>
                </a:cubicBezTo>
                <a:cubicBezTo>
                  <a:pt x="-59230" y="3610679"/>
                  <a:pt x="6599" y="3611716"/>
                  <a:pt x="0" y="3404063"/>
                </a:cubicBezTo>
                <a:cubicBezTo>
                  <a:pt x="-6599" y="3196410"/>
                  <a:pt x="76030" y="3007154"/>
                  <a:pt x="0" y="2761460"/>
                </a:cubicBezTo>
                <a:cubicBezTo>
                  <a:pt x="-76030" y="2515766"/>
                  <a:pt x="11739" y="2406049"/>
                  <a:pt x="0" y="2182537"/>
                </a:cubicBezTo>
                <a:cubicBezTo>
                  <a:pt x="-11739" y="1959025"/>
                  <a:pt x="15910" y="1857766"/>
                  <a:pt x="0" y="1603615"/>
                </a:cubicBezTo>
                <a:cubicBezTo>
                  <a:pt x="-15910" y="1349464"/>
                  <a:pt x="33262" y="1086466"/>
                  <a:pt x="0" y="897330"/>
                </a:cubicBezTo>
                <a:cubicBezTo>
                  <a:pt x="-33262" y="708195"/>
                  <a:pt x="80160" y="427596"/>
                  <a:pt x="0" y="0"/>
                </a:cubicBezTo>
                <a:close/>
              </a:path>
              <a:path w="598713" h="6368146" fill="none" extrusionOk="0">
                <a:moveTo>
                  <a:pt x="0" y="0"/>
                </a:moveTo>
                <a:cubicBezTo>
                  <a:pt x="163281" y="7506"/>
                  <a:pt x="303377" y="15567"/>
                  <a:pt x="299357" y="49891"/>
                </a:cubicBezTo>
                <a:cubicBezTo>
                  <a:pt x="331991" y="266907"/>
                  <a:pt x="295408" y="343632"/>
                  <a:pt x="299357" y="533097"/>
                </a:cubicBezTo>
                <a:cubicBezTo>
                  <a:pt x="303306" y="722562"/>
                  <a:pt x="260486" y="803563"/>
                  <a:pt x="299357" y="1047145"/>
                </a:cubicBezTo>
                <a:cubicBezTo>
                  <a:pt x="338228" y="1290727"/>
                  <a:pt x="279610" y="1290398"/>
                  <a:pt x="299357" y="1468665"/>
                </a:cubicBezTo>
                <a:cubicBezTo>
                  <a:pt x="319104" y="1646932"/>
                  <a:pt x="285866" y="1810748"/>
                  <a:pt x="299357" y="2044399"/>
                </a:cubicBezTo>
                <a:cubicBezTo>
                  <a:pt x="312848" y="2278050"/>
                  <a:pt x="266629" y="2448949"/>
                  <a:pt x="299357" y="2558448"/>
                </a:cubicBezTo>
                <a:cubicBezTo>
                  <a:pt x="332085" y="2667947"/>
                  <a:pt x="233481" y="2882443"/>
                  <a:pt x="299357" y="3134182"/>
                </a:cubicBezTo>
                <a:cubicBezTo>
                  <a:pt x="303680" y="3170961"/>
                  <a:pt x="428085" y="3205745"/>
                  <a:pt x="598714" y="3184073"/>
                </a:cubicBezTo>
                <a:cubicBezTo>
                  <a:pt x="429806" y="3185014"/>
                  <a:pt x="298060" y="3210327"/>
                  <a:pt x="299357" y="3233964"/>
                </a:cubicBezTo>
                <a:cubicBezTo>
                  <a:pt x="360673" y="3350548"/>
                  <a:pt x="271052" y="3543475"/>
                  <a:pt x="299357" y="3809698"/>
                </a:cubicBezTo>
                <a:cubicBezTo>
                  <a:pt x="327662" y="4075921"/>
                  <a:pt x="240972" y="4170555"/>
                  <a:pt x="299357" y="4323747"/>
                </a:cubicBezTo>
                <a:cubicBezTo>
                  <a:pt x="357742" y="4476939"/>
                  <a:pt x="293882" y="4640284"/>
                  <a:pt x="299357" y="4745267"/>
                </a:cubicBezTo>
                <a:cubicBezTo>
                  <a:pt x="304832" y="4850250"/>
                  <a:pt x="247678" y="5167206"/>
                  <a:pt x="299357" y="5290158"/>
                </a:cubicBezTo>
                <a:cubicBezTo>
                  <a:pt x="351036" y="5413110"/>
                  <a:pt x="293448" y="5556385"/>
                  <a:pt x="299357" y="5711678"/>
                </a:cubicBezTo>
                <a:cubicBezTo>
                  <a:pt x="305266" y="5866971"/>
                  <a:pt x="252770" y="6047963"/>
                  <a:pt x="299357" y="6318255"/>
                </a:cubicBezTo>
                <a:cubicBezTo>
                  <a:pt x="321602" y="6330029"/>
                  <a:pt x="171577" y="6369108"/>
                  <a:pt x="0" y="6368146"/>
                </a:cubicBezTo>
              </a:path>
              <a:path w="598713" h="6368146" fill="none" stroke="0" extrusionOk="0">
                <a:moveTo>
                  <a:pt x="0" y="0"/>
                </a:moveTo>
                <a:cubicBezTo>
                  <a:pt x="170387" y="-1487"/>
                  <a:pt x="305520" y="20985"/>
                  <a:pt x="299357" y="49891"/>
                </a:cubicBezTo>
                <a:cubicBezTo>
                  <a:pt x="304392" y="266825"/>
                  <a:pt x="290704" y="294326"/>
                  <a:pt x="299357" y="533097"/>
                </a:cubicBezTo>
                <a:cubicBezTo>
                  <a:pt x="308010" y="771868"/>
                  <a:pt x="273781" y="831528"/>
                  <a:pt x="299357" y="1047145"/>
                </a:cubicBezTo>
                <a:cubicBezTo>
                  <a:pt x="324933" y="1262762"/>
                  <a:pt x="240761" y="1432581"/>
                  <a:pt x="299357" y="1592037"/>
                </a:cubicBezTo>
                <a:cubicBezTo>
                  <a:pt x="357953" y="1751493"/>
                  <a:pt x="290851" y="1932443"/>
                  <a:pt x="299357" y="2075242"/>
                </a:cubicBezTo>
                <a:cubicBezTo>
                  <a:pt x="307863" y="2218042"/>
                  <a:pt x="290432" y="2381598"/>
                  <a:pt x="299357" y="2589291"/>
                </a:cubicBezTo>
                <a:cubicBezTo>
                  <a:pt x="308282" y="2796984"/>
                  <a:pt x="258500" y="2868752"/>
                  <a:pt x="299357" y="3134182"/>
                </a:cubicBezTo>
                <a:cubicBezTo>
                  <a:pt x="331718" y="3170987"/>
                  <a:pt x="452464" y="3179023"/>
                  <a:pt x="598714" y="3184073"/>
                </a:cubicBezTo>
                <a:cubicBezTo>
                  <a:pt x="432225" y="3192101"/>
                  <a:pt x="299872" y="3207771"/>
                  <a:pt x="299357" y="3233964"/>
                </a:cubicBezTo>
                <a:cubicBezTo>
                  <a:pt x="347509" y="3382284"/>
                  <a:pt x="273213" y="3468704"/>
                  <a:pt x="299357" y="3686327"/>
                </a:cubicBezTo>
                <a:cubicBezTo>
                  <a:pt x="325501" y="3903950"/>
                  <a:pt x="284797" y="3974316"/>
                  <a:pt x="299357" y="4231218"/>
                </a:cubicBezTo>
                <a:cubicBezTo>
                  <a:pt x="313917" y="4488120"/>
                  <a:pt x="252521" y="4447567"/>
                  <a:pt x="299357" y="4652738"/>
                </a:cubicBezTo>
                <a:cubicBezTo>
                  <a:pt x="346193" y="4857909"/>
                  <a:pt x="280611" y="5032249"/>
                  <a:pt x="299357" y="5166786"/>
                </a:cubicBezTo>
                <a:cubicBezTo>
                  <a:pt x="318103" y="5301323"/>
                  <a:pt x="259213" y="5400965"/>
                  <a:pt x="299357" y="5619149"/>
                </a:cubicBezTo>
                <a:cubicBezTo>
                  <a:pt x="339501" y="5837333"/>
                  <a:pt x="215675" y="6112437"/>
                  <a:pt x="299357" y="6318255"/>
                </a:cubicBezTo>
                <a:cubicBezTo>
                  <a:pt x="325871" y="6356972"/>
                  <a:pt x="137727" y="6373243"/>
                  <a:pt x="0" y="6368146"/>
                </a:cubicBezTo>
              </a:path>
            </a:pathLst>
          </a:custGeom>
          <a:ln w="38100">
            <a:extLst>
              <a:ext uri="{C807C97D-BFC1-408E-A445-0C87EB9F89A2}">
                <ask:lineSketchStyleProps xmlns:ask="http://schemas.microsoft.com/office/drawing/2018/sketchyshapes" sd="1219033472">
                  <a:prstGeom prst="rightBrace">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JO"/>
          </a:p>
        </p:txBody>
      </p:sp>
      <p:sp>
        <p:nvSpPr>
          <p:cNvPr id="10" name="TextBox 9">
            <a:extLst>
              <a:ext uri="{FF2B5EF4-FFF2-40B4-BE49-F238E27FC236}">
                <a16:creationId xmlns:a16="http://schemas.microsoft.com/office/drawing/2014/main" id="{12812410-2DE3-1D41-988E-CCF87FB83945}"/>
              </a:ext>
            </a:extLst>
          </p:cNvPr>
          <p:cNvSpPr txBox="1"/>
          <p:nvPr/>
        </p:nvSpPr>
        <p:spPr>
          <a:xfrm>
            <a:off x="3532413" y="3793706"/>
            <a:ext cx="5127172" cy="2031325"/>
          </a:xfrm>
          <a:prstGeom prst="rect">
            <a:avLst/>
          </a:prstGeom>
          <a:noFill/>
        </p:spPr>
        <p:txBody>
          <a:bodyPr wrap="square" rtlCol="0">
            <a:spAutoFit/>
          </a:bodyPr>
          <a:lstStyle/>
          <a:p>
            <a:pPr marL="285750" indent="-285750">
              <a:buFontTx/>
              <a:buChar char="-"/>
            </a:pPr>
            <a:r>
              <a:rPr lang="en-GB" dirty="0"/>
              <a:t>L</a:t>
            </a:r>
            <a:r>
              <a:rPr lang="en-JO" dirty="0"/>
              <a:t>ook at exclusivism vs relativism as spectrum, not binary</a:t>
            </a:r>
          </a:p>
          <a:p>
            <a:pPr marL="285750" indent="-285750">
              <a:buFontTx/>
              <a:buChar char="-"/>
            </a:pPr>
            <a:r>
              <a:rPr lang="en-JO" dirty="0"/>
              <a:t>Truth: true enough to matter, relative enough to be subject of discussion</a:t>
            </a:r>
          </a:p>
          <a:p>
            <a:pPr marL="285750" indent="-285750">
              <a:buFontTx/>
              <a:buChar char="-"/>
            </a:pPr>
            <a:r>
              <a:rPr lang="en-JO" dirty="0"/>
              <a:t>Inhabitable space: grow language, concepts and relationships</a:t>
            </a:r>
          </a:p>
          <a:p>
            <a:pPr marL="285750" indent="-285750">
              <a:buFontTx/>
              <a:buChar char="-"/>
            </a:pPr>
            <a:endParaRPr lang="en-JO" dirty="0"/>
          </a:p>
        </p:txBody>
      </p:sp>
    </p:spTree>
    <p:extLst>
      <p:ext uri="{BB962C8B-B14F-4D97-AF65-F5344CB8AC3E}">
        <p14:creationId xmlns:p14="http://schemas.microsoft.com/office/powerpoint/2010/main" val="107397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14881-CD65-D041-94EF-846EE839BFC6}"/>
              </a:ext>
            </a:extLst>
          </p:cNvPr>
          <p:cNvSpPr>
            <a:spLocks noGrp="1"/>
          </p:cNvSpPr>
          <p:nvPr>
            <p:ph idx="1"/>
          </p:nvPr>
        </p:nvSpPr>
        <p:spPr>
          <a:xfrm>
            <a:off x="838200" y="1041853"/>
            <a:ext cx="10515600" cy="4351338"/>
          </a:xfrm>
        </p:spPr>
        <p:txBody>
          <a:bodyPr/>
          <a:lstStyle/>
          <a:p>
            <a:pPr marL="0" indent="0">
              <a:buNone/>
            </a:pPr>
            <a:r>
              <a:rPr lang="en-GB" dirty="0"/>
              <a:t>“The power of theologies of interfaith cooperation is that they give us language that strengthens our connection with our faith, language deeply rooted in authentic interpretations of our holiest traditions, language that allows us to be both fully Christian or Jewish or Hindu and also fully in relationship with others.” </a:t>
            </a:r>
            <a:r>
              <a:rPr lang="en-GB" dirty="0" err="1"/>
              <a:t>Eboo</a:t>
            </a:r>
            <a:r>
              <a:rPr lang="en-GB" dirty="0"/>
              <a:t> Patel, </a:t>
            </a:r>
            <a:r>
              <a:rPr lang="en-GB" i="1" dirty="0"/>
              <a:t>Personal Theology (2018)</a:t>
            </a:r>
            <a:endParaRPr lang="en-JO" dirty="0"/>
          </a:p>
          <a:p>
            <a:pPr marL="0" indent="0">
              <a:buNone/>
            </a:pPr>
            <a:r>
              <a:rPr lang="en-GB" dirty="0"/>
              <a:t>“Dialogue… is not a contribution to or a reflection on religious experience; it is religious experience.” Michael Anthony Barnes</a:t>
            </a:r>
            <a:endParaRPr lang="en-JO" dirty="0"/>
          </a:p>
        </p:txBody>
      </p:sp>
    </p:spTree>
    <p:extLst>
      <p:ext uri="{BB962C8B-B14F-4D97-AF65-F5344CB8AC3E}">
        <p14:creationId xmlns:p14="http://schemas.microsoft.com/office/powerpoint/2010/main" val="37178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0E45-E43E-F841-BCE5-8C69EDD40D8C}"/>
              </a:ext>
            </a:extLst>
          </p:cNvPr>
          <p:cNvSpPr>
            <a:spLocks noGrp="1"/>
          </p:cNvSpPr>
          <p:nvPr>
            <p:ph type="title"/>
          </p:nvPr>
        </p:nvSpPr>
        <p:spPr/>
        <p:txBody>
          <a:bodyPr/>
          <a:lstStyle/>
          <a:p>
            <a:r>
              <a:rPr lang="en-JO" dirty="0"/>
              <a:t>Diapraxis</a:t>
            </a:r>
          </a:p>
        </p:txBody>
      </p:sp>
      <p:sp>
        <p:nvSpPr>
          <p:cNvPr id="3" name="Content Placeholder 2">
            <a:extLst>
              <a:ext uri="{FF2B5EF4-FFF2-40B4-BE49-F238E27FC236}">
                <a16:creationId xmlns:a16="http://schemas.microsoft.com/office/drawing/2014/main" id="{E75898AC-87B2-2941-BE25-2C0FDE1AE4AF}"/>
              </a:ext>
            </a:extLst>
          </p:cNvPr>
          <p:cNvSpPr>
            <a:spLocks noGrp="1"/>
          </p:cNvSpPr>
          <p:nvPr>
            <p:ph idx="1"/>
          </p:nvPr>
        </p:nvSpPr>
        <p:spPr/>
        <p:txBody>
          <a:bodyPr/>
          <a:lstStyle/>
          <a:p>
            <a:pPr marL="0" indent="0">
              <a:buNone/>
            </a:pPr>
            <a:r>
              <a:rPr lang="en-JO" dirty="0"/>
              <a:t>Lissi Rasmussen:</a:t>
            </a:r>
          </a:p>
          <a:p>
            <a:pPr marL="0" indent="0">
              <a:buNone/>
            </a:pPr>
            <a:r>
              <a:rPr lang="en-JO" dirty="0"/>
              <a:t>“</a:t>
            </a:r>
            <a:r>
              <a:rPr lang="en-GB" dirty="0"/>
              <a:t>Against the background of my experience in Africa and Europe, I see dialogue as a living process, a way of living in co-existence and pro-existence. Therefore I want to introduce the term “</a:t>
            </a:r>
            <a:r>
              <a:rPr lang="en-GB" dirty="0" err="1"/>
              <a:t>diapraxis</a:t>
            </a:r>
            <a:r>
              <a:rPr lang="en-GB" dirty="0"/>
              <a:t>”. While dialogue indicates a relationship in which talking together is central, </a:t>
            </a:r>
            <a:r>
              <a:rPr lang="en-GB" dirty="0" err="1"/>
              <a:t>diapraxis</a:t>
            </a:r>
            <a:r>
              <a:rPr lang="en-GB" dirty="0"/>
              <a:t> indicates a relationship in which common praxis is essential.” </a:t>
            </a:r>
          </a:p>
          <a:p>
            <a:pPr marL="0" indent="0">
              <a:buNone/>
            </a:pPr>
            <a:endParaRPr lang="en-GB" sz="2200" i="1" dirty="0"/>
          </a:p>
          <a:p>
            <a:pPr marL="0" indent="0">
              <a:buNone/>
            </a:pPr>
            <a:r>
              <a:rPr lang="en-GB" sz="2200" i="1" dirty="0"/>
              <a:t>‘Diakonia in Context | Transformation, Reconciliation, Empowerment’. 2009. The Lutheran World Federation. 1 January 2009. https://</a:t>
            </a:r>
            <a:r>
              <a:rPr lang="en-GB" sz="2200" i="1" dirty="0" err="1"/>
              <a:t>www.lutheranworld.org</a:t>
            </a:r>
            <a:r>
              <a:rPr lang="en-GB" sz="2200" i="1" dirty="0"/>
              <a:t>/content/resource-diakonia-context-transformation-reconciliation-empowerment.</a:t>
            </a:r>
          </a:p>
          <a:p>
            <a:pPr marL="0" indent="0">
              <a:buNone/>
            </a:pPr>
            <a:endParaRPr lang="en-JO" dirty="0"/>
          </a:p>
        </p:txBody>
      </p:sp>
    </p:spTree>
    <p:extLst>
      <p:ext uri="{BB962C8B-B14F-4D97-AF65-F5344CB8AC3E}">
        <p14:creationId xmlns:p14="http://schemas.microsoft.com/office/powerpoint/2010/main" val="394841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2633-6CDE-1F49-B75D-26664B08B99D}"/>
              </a:ext>
            </a:extLst>
          </p:cNvPr>
          <p:cNvSpPr>
            <a:spLocks noGrp="1"/>
          </p:cNvSpPr>
          <p:nvPr>
            <p:ph type="title"/>
          </p:nvPr>
        </p:nvSpPr>
        <p:spPr/>
        <p:txBody>
          <a:bodyPr/>
          <a:lstStyle/>
          <a:p>
            <a:endParaRPr lang="en-JO"/>
          </a:p>
        </p:txBody>
      </p:sp>
      <p:pic>
        <p:nvPicPr>
          <p:cNvPr id="4" name="Picture 3">
            <a:extLst>
              <a:ext uri="{FF2B5EF4-FFF2-40B4-BE49-F238E27FC236}">
                <a16:creationId xmlns:a16="http://schemas.microsoft.com/office/drawing/2014/main" id="{5EBFAC57-64FA-6F45-ABB4-C0299CD60EE9}"/>
              </a:ext>
            </a:extLst>
          </p:cNvPr>
          <p:cNvPicPr>
            <a:picLocks noChangeAspect="1"/>
          </p:cNvPicPr>
          <p:nvPr/>
        </p:nvPicPr>
        <p:blipFill>
          <a:blip r:embed="rId2"/>
          <a:stretch>
            <a:fillRect/>
          </a:stretch>
        </p:blipFill>
        <p:spPr>
          <a:xfrm>
            <a:off x="1818708" y="221031"/>
            <a:ext cx="8554584" cy="6415938"/>
          </a:xfrm>
          <a:prstGeom prst="rect">
            <a:avLst/>
          </a:prstGeom>
        </p:spPr>
      </p:pic>
      <p:sp>
        <p:nvSpPr>
          <p:cNvPr id="3" name="Content Placeholder 2">
            <a:extLst>
              <a:ext uri="{FF2B5EF4-FFF2-40B4-BE49-F238E27FC236}">
                <a16:creationId xmlns:a16="http://schemas.microsoft.com/office/drawing/2014/main" id="{B18269E9-1A25-1D4F-94B1-8D671D101AC6}"/>
              </a:ext>
            </a:extLst>
          </p:cNvPr>
          <p:cNvSpPr>
            <a:spLocks noGrp="1"/>
          </p:cNvSpPr>
          <p:nvPr>
            <p:ph idx="1"/>
          </p:nvPr>
        </p:nvSpPr>
        <p:spPr>
          <a:xfrm>
            <a:off x="300038" y="5542331"/>
            <a:ext cx="11688309" cy="950544"/>
          </a:xfrm>
          <a:solidFill>
            <a:schemeClr val="bg1">
              <a:lumMod val="85000"/>
              <a:alpha val="67000"/>
            </a:schemeClr>
          </a:solidFill>
        </p:spPr>
        <p:txBody>
          <a:bodyPr>
            <a:normAutofit/>
          </a:bodyPr>
          <a:lstStyle/>
          <a:p>
            <a:pPr marL="0" indent="0">
              <a:buNone/>
            </a:pPr>
            <a:r>
              <a:rPr lang="en-JO" dirty="0"/>
              <a:t>M. Gopin. 2002. </a:t>
            </a:r>
            <a:r>
              <a:rPr lang="en-JO" i="1" dirty="0"/>
              <a:t>Holy War, Holy Peace How Religion Can Bring Peace to the Middle East, </a:t>
            </a:r>
            <a:r>
              <a:rPr lang="en-JO" dirty="0"/>
              <a:t>Oxford University Press.</a:t>
            </a:r>
          </a:p>
        </p:txBody>
      </p:sp>
    </p:spTree>
    <p:extLst>
      <p:ext uri="{BB962C8B-B14F-4D97-AF65-F5344CB8AC3E}">
        <p14:creationId xmlns:p14="http://schemas.microsoft.com/office/powerpoint/2010/main" val="46681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FFB5-2415-4941-9BE0-63DBB5915733}"/>
              </a:ext>
            </a:extLst>
          </p:cNvPr>
          <p:cNvSpPr>
            <a:spLocks noGrp="1"/>
          </p:cNvSpPr>
          <p:nvPr>
            <p:ph type="title"/>
          </p:nvPr>
        </p:nvSpPr>
        <p:spPr/>
        <p:txBody>
          <a:bodyPr/>
          <a:lstStyle/>
          <a:p>
            <a:r>
              <a:rPr lang="en-JO" dirty="0"/>
              <a:t>Outline</a:t>
            </a:r>
          </a:p>
        </p:txBody>
      </p:sp>
      <p:sp>
        <p:nvSpPr>
          <p:cNvPr id="3" name="Content Placeholder 2">
            <a:extLst>
              <a:ext uri="{FF2B5EF4-FFF2-40B4-BE49-F238E27FC236}">
                <a16:creationId xmlns:a16="http://schemas.microsoft.com/office/drawing/2014/main" id="{205280AA-A188-0641-9FA9-4FA20B6038F8}"/>
              </a:ext>
            </a:extLst>
          </p:cNvPr>
          <p:cNvSpPr>
            <a:spLocks noGrp="1"/>
          </p:cNvSpPr>
          <p:nvPr>
            <p:ph idx="1"/>
          </p:nvPr>
        </p:nvSpPr>
        <p:spPr/>
        <p:txBody>
          <a:bodyPr/>
          <a:lstStyle/>
          <a:p>
            <a:r>
              <a:rPr lang="en-JO" dirty="0"/>
              <a:t>History in Spotlights</a:t>
            </a:r>
          </a:p>
          <a:p>
            <a:r>
              <a:rPr lang="en-JO" dirty="0"/>
              <a:t>Definitions</a:t>
            </a:r>
          </a:p>
          <a:p>
            <a:r>
              <a:rPr lang="en-GB" dirty="0"/>
              <a:t>Conflict Mediation in Middle Eastern Sociological Perspective</a:t>
            </a:r>
          </a:p>
          <a:p>
            <a:r>
              <a:rPr lang="en-GB" dirty="0"/>
              <a:t>Interreligious Dialogue</a:t>
            </a:r>
            <a:endParaRPr lang="en-JO" dirty="0"/>
          </a:p>
        </p:txBody>
      </p:sp>
    </p:spTree>
    <p:extLst>
      <p:ext uri="{BB962C8B-B14F-4D97-AF65-F5344CB8AC3E}">
        <p14:creationId xmlns:p14="http://schemas.microsoft.com/office/powerpoint/2010/main" val="344619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CE832D-FFAF-5141-841B-FC8624E62D3E}"/>
              </a:ext>
            </a:extLst>
          </p:cNvPr>
          <p:cNvSpPr>
            <a:spLocks noGrp="1"/>
          </p:cNvSpPr>
          <p:nvPr>
            <p:ph type="ctrTitle"/>
          </p:nvPr>
        </p:nvSpPr>
        <p:spPr/>
        <p:txBody>
          <a:bodyPr/>
          <a:lstStyle/>
          <a:p>
            <a:r>
              <a:rPr lang="en-JO" dirty="0"/>
              <a:t>Thank you!</a:t>
            </a:r>
          </a:p>
        </p:txBody>
      </p:sp>
      <p:sp>
        <p:nvSpPr>
          <p:cNvPr id="5" name="Subtitle 4">
            <a:extLst>
              <a:ext uri="{FF2B5EF4-FFF2-40B4-BE49-F238E27FC236}">
                <a16:creationId xmlns:a16="http://schemas.microsoft.com/office/drawing/2014/main" id="{2B1BCB99-3315-6844-BB2D-FA2362D57932}"/>
              </a:ext>
            </a:extLst>
          </p:cNvPr>
          <p:cNvSpPr>
            <a:spLocks noGrp="1"/>
          </p:cNvSpPr>
          <p:nvPr>
            <p:ph type="subTitle" idx="1"/>
          </p:nvPr>
        </p:nvSpPr>
        <p:spPr/>
        <p:txBody>
          <a:bodyPr/>
          <a:lstStyle/>
          <a:p>
            <a:r>
              <a:rPr lang="en-GB" dirty="0"/>
              <a:t>E</a:t>
            </a:r>
            <a:r>
              <a:rPr lang="en-JO" dirty="0"/>
              <a:t>kkardt.</a:t>
            </a:r>
            <a:r>
              <a:rPr lang="en-GB" dirty="0"/>
              <a:t>S</a:t>
            </a:r>
            <a:r>
              <a:rPr lang="en-JO" dirty="0"/>
              <a:t>onntag@hu-berlin.de</a:t>
            </a:r>
          </a:p>
        </p:txBody>
      </p:sp>
    </p:spTree>
    <p:extLst>
      <p:ext uri="{BB962C8B-B14F-4D97-AF65-F5344CB8AC3E}">
        <p14:creationId xmlns:p14="http://schemas.microsoft.com/office/powerpoint/2010/main" val="286714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2BAF2-6A3E-AE41-B356-F61697AF5758}"/>
              </a:ext>
            </a:extLst>
          </p:cNvPr>
          <p:cNvSpPr>
            <a:spLocks noGrp="1"/>
          </p:cNvSpPr>
          <p:nvPr>
            <p:ph type="ctrTitle"/>
          </p:nvPr>
        </p:nvSpPr>
        <p:spPr/>
        <p:txBody>
          <a:bodyPr/>
          <a:lstStyle/>
          <a:p>
            <a:r>
              <a:rPr lang="en-JO" dirty="0"/>
              <a:t>Seminar</a:t>
            </a:r>
          </a:p>
        </p:txBody>
      </p:sp>
      <p:sp>
        <p:nvSpPr>
          <p:cNvPr id="5" name="Subtitle 4">
            <a:extLst>
              <a:ext uri="{FF2B5EF4-FFF2-40B4-BE49-F238E27FC236}">
                <a16:creationId xmlns:a16="http://schemas.microsoft.com/office/drawing/2014/main" id="{1E9962DD-478E-EC4E-9B94-20C690136EBC}"/>
              </a:ext>
            </a:extLst>
          </p:cNvPr>
          <p:cNvSpPr>
            <a:spLocks noGrp="1"/>
          </p:cNvSpPr>
          <p:nvPr>
            <p:ph type="subTitle" idx="1"/>
          </p:nvPr>
        </p:nvSpPr>
        <p:spPr/>
        <p:txBody>
          <a:bodyPr/>
          <a:lstStyle/>
          <a:p>
            <a:endParaRPr lang="en-JO"/>
          </a:p>
        </p:txBody>
      </p:sp>
    </p:spTree>
    <p:extLst>
      <p:ext uri="{BB962C8B-B14F-4D97-AF65-F5344CB8AC3E}">
        <p14:creationId xmlns:p14="http://schemas.microsoft.com/office/powerpoint/2010/main" val="99310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B37F-A0E9-B94D-815B-107C80BEBFFE}"/>
              </a:ext>
            </a:extLst>
          </p:cNvPr>
          <p:cNvSpPr>
            <a:spLocks noGrp="1"/>
          </p:cNvSpPr>
          <p:nvPr>
            <p:ph type="title"/>
          </p:nvPr>
        </p:nvSpPr>
        <p:spPr/>
        <p:txBody>
          <a:bodyPr/>
          <a:lstStyle/>
          <a:p>
            <a:r>
              <a:rPr lang="en-JO" dirty="0"/>
              <a:t>Dialogue on Values</a:t>
            </a:r>
          </a:p>
        </p:txBody>
      </p:sp>
      <p:graphicFrame>
        <p:nvGraphicFramePr>
          <p:cNvPr id="4" name="Content Placeholder 3">
            <a:extLst>
              <a:ext uri="{FF2B5EF4-FFF2-40B4-BE49-F238E27FC236}">
                <a16:creationId xmlns:a16="http://schemas.microsoft.com/office/drawing/2014/main" id="{6F383C0F-3CFA-7F41-9521-D36A8CF30424}"/>
              </a:ext>
            </a:extLst>
          </p:cNvPr>
          <p:cNvGraphicFramePr>
            <a:graphicFrameLocks noGrp="1"/>
          </p:cNvGraphicFramePr>
          <p:nvPr>
            <p:ph idx="1"/>
            <p:extLst>
              <p:ext uri="{D42A27DB-BD31-4B8C-83A1-F6EECF244321}">
                <p14:modId xmlns:p14="http://schemas.microsoft.com/office/powerpoint/2010/main" val="3471054125"/>
              </p:ext>
            </p:extLst>
          </p:nvPr>
        </p:nvGraphicFramePr>
        <p:xfrm>
          <a:off x="838200" y="1825625"/>
          <a:ext cx="10515600" cy="4937760"/>
        </p:xfrm>
        <a:graphic>
          <a:graphicData uri="http://schemas.openxmlformats.org/drawingml/2006/table">
            <a:tbl>
              <a:tblPr firstRow="1" bandRow="1">
                <a:tableStyleId>{69CF1AB2-1976-4502-BF36-3FF5EA218861}</a:tableStyleId>
              </a:tblPr>
              <a:tblGrid>
                <a:gridCol w="1752600">
                  <a:extLst>
                    <a:ext uri="{9D8B030D-6E8A-4147-A177-3AD203B41FA5}">
                      <a16:colId xmlns:a16="http://schemas.microsoft.com/office/drawing/2014/main" val="354702634"/>
                    </a:ext>
                  </a:extLst>
                </a:gridCol>
                <a:gridCol w="1752600">
                  <a:extLst>
                    <a:ext uri="{9D8B030D-6E8A-4147-A177-3AD203B41FA5}">
                      <a16:colId xmlns:a16="http://schemas.microsoft.com/office/drawing/2014/main" val="21988291"/>
                    </a:ext>
                  </a:extLst>
                </a:gridCol>
                <a:gridCol w="1752600">
                  <a:extLst>
                    <a:ext uri="{9D8B030D-6E8A-4147-A177-3AD203B41FA5}">
                      <a16:colId xmlns:a16="http://schemas.microsoft.com/office/drawing/2014/main" val="2907700332"/>
                    </a:ext>
                  </a:extLst>
                </a:gridCol>
                <a:gridCol w="1752600">
                  <a:extLst>
                    <a:ext uri="{9D8B030D-6E8A-4147-A177-3AD203B41FA5}">
                      <a16:colId xmlns:a16="http://schemas.microsoft.com/office/drawing/2014/main" val="1387445021"/>
                    </a:ext>
                  </a:extLst>
                </a:gridCol>
                <a:gridCol w="1752600">
                  <a:extLst>
                    <a:ext uri="{9D8B030D-6E8A-4147-A177-3AD203B41FA5}">
                      <a16:colId xmlns:a16="http://schemas.microsoft.com/office/drawing/2014/main" val="4091680233"/>
                    </a:ext>
                  </a:extLst>
                </a:gridCol>
                <a:gridCol w="1752600">
                  <a:extLst>
                    <a:ext uri="{9D8B030D-6E8A-4147-A177-3AD203B41FA5}">
                      <a16:colId xmlns:a16="http://schemas.microsoft.com/office/drawing/2014/main" val="1458912765"/>
                    </a:ext>
                  </a:extLst>
                </a:gridCol>
              </a:tblGrid>
              <a:tr h="370840">
                <a:tc>
                  <a:txBody>
                    <a:bodyPr/>
                    <a:lstStyle/>
                    <a:p>
                      <a:pPr algn="ctr"/>
                      <a:r>
                        <a:rPr lang="en-GB" b="1" dirty="0"/>
                        <a:t>F</a:t>
                      </a:r>
                      <a:r>
                        <a:rPr lang="en-JO" b="1" dirty="0"/>
                        <a:t>riendships</a:t>
                      </a:r>
                    </a:p>
                  </a:txBody>
                  <a:tcPr/>
                </a:tc>
                <a:tc>
                  <a:txBody>
                    <a:bodyPr/>
                    <a:lstStyle/>
                    <a:p>
                      <a:pPr algn="ctr"/>
                      <a:r>
                        <a:rPr lang="en-GB" b="1" dirty="0"/>
                        <a:t>A</a:t>
                      </a:r>
                      <a:r>
                        <a:rPr lang="en-JO" b="1" dirty="0"/>
                        <a:t> clearly defined role</a:t>
                      </a:r>
                    </a:p>
                  </a:txBody>
                  <a:tcPr/>
                </a:tc>
                <a:tc>
                  <a:txBody>
                    <a:bodyPr/>
                    <a:lstStyle/>
                    <a:p>
                      <a:pPr algn="ctr"/>
                      <a:r>
                        <a:rPr lang="en-GB" b="1" dirty="0"/>
                        <a:t>F</a:t>
                      </a:r>
                      <a:r>
                        <a:rPr lang="en-JO" b="1" dirty="0"/>
                        <a:t>reedom of speech</a:t>
                      </a:r>
                    </a:p>
                  </a:txBody>
                  <a:tcPr/>
                </a:tc>
                <a:tc>
                  <a:txBody>
                    <a:bodyPr/>
                    <a:lstStyle/>
                    <a:p>
                      <a:pPr algn="ctr"/>
                      <a:r>
                        <a:rPr lang="en-GB" b="1" dirty="0"/>
                        <a:t>A</a:t>
                      </a:r>
                      <a:r>
                        <a:rPr lang="en-JO" b="1" dirty="0"/>
                        <a:t>ppreciation</a:t>
                      </a:r>
                    </a:p>
                  </a:txBody>
                  <a:tcPr/>
                </a:tc>
                <a:tc>
                  <a:txBody>
                    <a:bodyPr/>
                    <a:lstStyle/>
                    <a:p>
                      <a:pPr algn="ctr"/>
                      <a:r>
                        <a:rPr lang="en-GB" b="1" dirty="0"/>
                        <a:t>A</a:t>
                      </a:r>
                      <a:r>
                        <a:rPr lang="en-JO" b="1" dirty="0"/>
                        <a:t> net of social security</a:t>
                      </a:r>
                    </a:p>
                  </a:txBody>
                  <a:tcPr/>
                </a:tc>
                <a:tc>
                  <a:txBody>
                    <a:bodyPr/>
                    <a:lstStyle/>
                    <a:p>
                      <a:pPr algn="ctr"/>
                      <a:r>
                        <a:rPr lang="en-GB" b="1" dirty="0"/>
                        <a:t>C</a:t>
                      </a:r>
                      <a:r>
                        <a:rPr lang="en-JO" b="1" dirty="0"/>
                        <a:t>are for nature</a:t>
                      </a:r>
                    </a:p>
                  </a:txBody>
                  <a:tcPr/>
                </a:tc>
                <a:extLst>
                  <a:ext uri="{0D108BD9-81ED-4DB2-BD59-A6C34878D82A}">
                    <a16:rowId xmlns:a16="http://schemas.microsoft.com/office/drawing/2014/main" val="2825412298"/>
                  </a:ext>
                </a:extLst>
              </a:tr>
              <a:tr h="370840">
                <a:tc>
                  <a:txBody>
                    <a:bodyPr/>
                    <a:lstStyle/>
                    <a:p>
                      <a:pPr algn="ctr"/>
                      <a:r>
                        <a:rPr lang="en-GB" b="1" dirty="0"/>
                        <a:t>R</a:t>
                      </a:r>
                      <a:r>
                        <a:rPr lang="en-JO" b="1" dirty="0"/>
                        <a:t>esponsibility for and engagement in society</a:t>
                      </a:r>
                    </a:p>
                  </a:txBody>
                  <a:tcPr/>
                </a:tc>
                <a:tc>
                  <a:txBody>
                    <a:bodyPr/>
                    <a:lstStyle/>
                    <a:p>
                      <a:pPr algn="ctr"/>
                      <a:r>
                        <a:rPr lang="en-GB" b="1" dirty="0"/>
                        <a:t>T</a:t>
                      </a:r>
                      <a:r>
                        <a:rPr lang="en-JO" b="1" dirty="0"/>
                        <a:t>o rule over your own life situation</a:t>
                      </a:r>
                    </a:p>
                  </a:txBody>
                  <a:tcPr/>
                </a:tc>
                <a:tc>
                  <a:txBody>
                    <a:bodyPr/>
                    <a:lstStyle/>
                    <a:p>
                      <a:pPr algn="ctr"/>
                      <a:r>
                        <a:rPr lang="en-GB" b="1" dirty="0"/>
                        <a:t>F</a:t>
                      </a:r>
                      <a:r>
                        <a:rPr lang="en-JO" b="1" dirty="0"/>
                        <a:t>reedom of religion</a:t>
                      </a:r>
                    </a:p>
                  </a:txBody>
                  <a:tcPr/>
                </a:tc>
                <a:tc>
                  <a:txBody>
                    <a:bodyPr/>
                    <a:lstStyle/>
                    <a:p>
                      <a:pPr algn="ctr"/>
                      <a:r>
                        <a:rPr lang="en-GB" b="1" dirty="0"/>
                        <a:t>F</a:t>
                      </a:r>
                      <a:r>
                        <a:rPr lang="en-JO" b="1" dirty="0"/>
                        <a:t>amily</a:t>
                      </a:r>
                    </a:p>
                  </a:txBody>
                  <a:tcPr/>
                </a:tc>
                <a:tc>
                  <a:txBody>
                    <a:bodyPr/>
                    <a:lstStyle/>
                    <a:p>
                      <a:pPr algn="ctr"/>
                      <a:r>
                        <a:rPr lang="en-GB" b="1" dirty="0"/>
                        <a:t>M</a:t>
                      </a:r>
                      <a:r>
                        <a:rPr lang="en-JO" b="1" dirty="0"/>
                        <a:t>aterial things</a:t>
                      </a:r>
                    </a:p>
                  </a:txBody>
                  <a:tcPr/>
                </a:tc>
                <a:tc>
                  <a:txBody>
                    <a:bodyPr/>
                    <a:lstStyle/>
                    <a:p>
                      <a:pPr algn="ctr"/>
                      <a:r>
                        <a:rPr lang="en-GB" b="1" dirty="0"/>
                        <a:t>Q</a:t>
                      </a:r>
                      <a:r>
                        <a:rPr lang="en-JO" b="1" dirty="0"/>
                        <a:t>uietness</a:t>
                      </a:r>
                    </a:p>
                  </a:txBody>
                  <a:tcPr/>
                </a:tc>
                <a:extLst>
                  <a:ext uri="{0D108BD9-81ED-4DB2-BD59-A6C34878D82A}">
                    <a16:rowId xmlns:a16="http://schemas.microsoft.com/office/drawing/2014/main" val="4102006451"/>
                  </a:ext>
                </a:extLst>
              </a:tr>
              <a:tr h="370840">
                <a:tc>
                  <a:txBody>
                    <a:bodyPr/>
                    <a:lstStyle/>
                    <a:p>
                      <a:pPr algn="ctr"/>
                      <a:r>
                        <a:rPr lang="en-GB" b="1" dirty="0"/>
                        <a:t>H</a:t>
                      </a:r>
                      <a:r>
                        <a:rPr lang="en-JO" b="1" dirty="0"/>
                        <a:t>ospitality and visiting</a:t>
                      </a:r>
                    </a:p>
                  </a:txBody>
                  <a:tcPr/>
                </a:tc>
                <a:tc>
                  <a:txBody>
                    <a:bodyPr/>
                    <a:lstStyle/>
                    <a:p>
                      <a:pPr algn="ctr"/>
                      <a:r>
                        <a:rPr lang="en-GB" b="1" dirty="0"/>
                        <a:t>P</a:t>
                      </a:r>
                      <a:r>
                        <a:rPr lang="en-JO" b="1" dirty="0"/>
                        <a:t>ersonal reputation, respect</a:t>
                      </a:r>
                    </a:p>
                  </a:txBody>
                  <a:tcPr/>
                </a:tc>
                <a:tc>
                  <a:txBody>
                    <a:bodyPr/>
                    <a:lstStyle/>
                    <a:p>
                      <a:pPr algn="ctr"/>
                      <a:r>
                        <a:rPr lang="en-GB" b="1" dirty="0"/>
                        <a:t>T</a:t>
                      </a:r>
                      <a:r>
                        <a:rPr lang="en-JO" b="1" dirty="0"/>
                        <a:t>he family’s honour</a:t>
                      </a:r>
                    </a:p>
                  </a:txBody>
                  <a:tcPr/>
                </a:tc>
                <a:tc>
                  <a:txBody>
                    <a:bodyPr/>
                    <a:lstStyle/>
                    <a:p>
                      <a:pPr algn="ctr"/>
                      <a:r>
                        <a:rPr lang="en-GB" b="1" dirty="0"/>
                        <a:t>I</a:t>
                      </a:r>
                      <a:r>
                        <a:rPr lang="en-JO" b="1" dirty="0"/>
                        <a:t>nfluence on your own working situation</a:t>
                      </a:r>
                    </a:p>
                  </a:txBody>
                  <a:tcPr/>
                </a:tc>
                <a:tc>
                  <a:txBody>
                    <a:bodyPr/>
                    <a:lstStyle/>
                    <a:p>
                      <a:pPr algn="ctr"/>
                      <a:r>
                        <a:rPr lang="en-GB" b="1" dirty="0"/>
                        <a:t>R</a:t>
                      </a:r>
                      <a:r>
                        <a:rPr lang="en-JO" b="1" dirty="0"/>
                        <a:t>ule of law</a:t>
                      </a:r>
                    </a:p>
                  </a:txBody>
                  <a:tcPr/>
                </a:tc>
                <a:tc>
                  <a:txBody>
                    <a:bodyPr/>
                    <a:lstStyle/>
                    <a:p>
                      <a:pPr algn="ctr"/>
                      <a:r>
                        <a:rPr lang="en-GB" b="1" dirty="0"/>
                        <a:t>E</a:t>
                      </a:r>
                      <a:r>
                        <a:rPr lang="en-JO" b="1" dirty="0"/>
                        <a:t>quality</a:t>
                      </a:r>
                    </a:p>
                  </a:txBody>
                  <a:tcPr/>
                </a:tc>
                <a:extLst>
                  <a:ext uri="{0D108BD9-81ED-4DB2-BD59-A6C34878D82A}">
                    <a16:rowId xmlns:a16="http://schemas.microsoft.com/office/drawing/2014/main" val="2382177402"/>
                  </a:ext>
                </a:extLst>
              </a:tr>
              <a:tr h="370840">
                <a:tc>
                  <a:txBody>
                    <a:bodyPr/>
                    <a:lstStyle/>
                    <a:p>
                      <a:pPr algn="ctr"/>
                      <a:r>
                        <a:rPr lang="en-GB" b="1" dirty="0"/>
                        <a:t>C</a:t>
                      </a:r>
                      <a:r>
                        <a:rPr lang="en-JO" b="1" dirty="0"/>
                        <a:t>ommunity</a:t>
                      </a:r>
                    </a:p>
                  </a:txBody>
                  <a:tcPr/>
                </a:tc>
                <a:tc>
                  <a:txBody>
                    <a:bodyPr/>
                    <a:lstStyle/>
                    <a:p>
                      <a:pPr algn="ctr"/>
                      <a:r>
                        <a:rPr lang="en-GB" b="1" dirty="0"/>
                        <a:t>S</a:t>
                      </a:r>
                      <a:r>
                        <a:rPr lang="en-JO" b="1" dirty="0"/>
                        <a:t>olidarity</a:t>
                      </a:r>
                    </a:p>
                  </a:txBody>
                  <a:tcPr/>
                </a:tc>
                <a:tc>
                  <a:txBody>
                    <a:bodyPr/>
                    <a:lstStyle/>
                    <a:p>
                      <a:pPr algn="ctr"/>
                      <a:r>
                        <a:rPr lang="en-GB" b="1" dirty="0"/>
                        <a:t>F</a:t>
                      </a:r>
                      <a:r>
                        <a:rPr lang="en-JO" b="1" dirty="0"/>
                        <a:t>reedom</a:t>
                      </a:r>
                    </a:p>
                  </a:txBody>
                  <a:tcPr/>
                </a:tc>
                <a:tc>
                  <a:txBody>
                    <a:bodyPr/>
                    <a:lstStyle/>
                    <a:p>
                      <a:pPr algn="ctr"/>
                      <a:r>
                        <a:rPr lang="en-GB" b="1" dirty="0"/>
                        <a:t>H</a:t>
                      </a:r>
                      <a:r>
                        <a:rPr lang="en-JO" b="1" dirty="0"/>
                        <a:t>onesty</a:t>
                      </a:r>
                    </a:p>
                  </a:txBody>
                  <a:tcPr/>
                </a:tc>
                <a:tc>
                  <a:txBody>
                    <a:bodyPr/>
                    <a:lstStyle/>
                    <a:p>
                      <a:pPr algn="ctr"/>
                      <a:r>
                        <a:rPr lang="en-GB" b="1" dirty="0"/>
                        <a:t>M</a:t>
                      </a:r>
                      <a:r>
                        <a:rPr lang="en-JO" b="1" dirty="0"/>
                        <a:t>ercy</a:t>
                      </a:r>
                    </a:p>
                  </a:txBody>
                  <a:tcPr/>
                </a:tc>
                <a:tc>
                  <a:txBody>
                    <a:bodyPr/>
                    <a:lstStyle/>
                    <a:p>
                      <a:pPr algn="ctr"/>
                      <a:r>
                        <a:rPr lang="en-GB" b="1" dirty="0"/>
                        <a:t>C</a:t>
                      </a:r>
                      <a:r>
                        <a:rPr lang="en-JO" b="1" dirty="0"/>
                        <a:t>reativity, play, joy of life</a:t>
                      </a:r>
                    </a:p>
                  </a:txBody>
                  <a:tcPr/>
                </a:tc>
                <a:extLst>
                  <a:ext uri="{0D108BD9-81ED-4DB2-BD59-A6C34878D82A}">
                    <a16:rowId xmlns:a16="http://schemas.microsoft.com/office/drawing/2014/main" val="740759219"/>
                  </a:ext>
                </a:extLst>
              </a:tr>
              <a:tr h="370840">
                <a:tc>
                  <a:txBody>
                    <a:bodyPr/>
                    <a:lstStyle/>
                    <a:p>
                      <a:pPr algn="ctr"/>
                      <a:r>
                        <a:rPr lang="en-GB" b="1" dirty="0"/>
                        <a:t>D</a:t>
                      </a:r>
                      <a:r>
                        <a:rPr lang="en-JO" b="1" dirty="0"/>
                        <a:t>evelopment</a:t>
                      </a:r>
                    </a:p>
                  </a:txBody>
                  <a:tcPr/>
                </a:tc>
                <a:tc>
                  <a:txBody>
                    <a:bodyPr/>
                    <a:lstStyle/>
                    <a:p>
                      <a:pPr algn="ctr"/>
                      <a:r>
                        <a:rPr lang="en-GB" b="1" dirty="0"/>
                        <a:t>P</a:t>
                      </a:r>
                      <a:r>
                        <a:rPr lang="en-JO" b="1" dirty="0"/>
                        <a:t>ersonal security</a:t>
                      </a:r>
                    </a:p>
                  </a:txBody>
                  <a:tcPr/>
                </a:tc>
                <a:tc>
                  <a:txBody>
                    <a:bodyPr/>
                    <a:lstStyle/>
                    <a:p>
                      <a:pPr algn="ctr"/>
                      <a:r>
                        <a:rPr lang="en-GB" b="1" dirty="0"/>
                        <a:t>W</a:t>
                      </a:r>
                      <a:r>
                        <a:rPr lang="en-JO" b="1" dirty="0"/>
                        <a:t>isdom of ancient times</a:t>
                      </a:r>
                    </a:p>
                  </a:txBody>
                  <a:tcPr/>
                </a:tc>
                <a:tc>
                  <a:txBody>
                    <a:bodyPr/>
                    <a:lstStyle/>
                    <a:p>
                      <a:pPr algn="ctr"/>
                      <a:r>
                        <a:rPr lang="en-GB" b="1" dirty="0"/>
                        <a:t>M</a:t>
                      </a:r>
                      <a:r>
                        <a:rPr lang="en-JO" b="1" dirty="0"/>
                        <a:t>odesty</a:t>
                      </a:r>
                    </a:p>
                  </a:txBody>
                  <a:tcPr/>
                </a:tc>
                <a:tc>
                  <a:txBody>
                    <a:bodyPr/>
                    <a:lstStyle/>
                    <a:p>
                      <a:pPr algn="ctr"/>
                      <a:r>
                        <a:rPr lang="en-GB" b="1" dirty="0"/>
                        <a:t>C</a:t>
                      </a:r>
                      <a:r>
                        <a:rPr lang="en-JO" b="1" dirty="0"/>
                        <a:t>are for others</a:t>
                      </a:r>
                    </a:p>
                  </a:txBody>
                  <a:tcPr/>
                </a:tc>
                <a:tc>
                  <a:txBody>
                    <a:bodyPr/>
                    <a:lstStyle/>
                    <a:p>
                      <a:pPr algn="ctr"/>
                      <a:r>
                        <a:rPr lang="en-GB" b="1" dirty="0"/>
                        <a:t>H</a:t>
                      </a:r>
                      <a:r>
                        <a:rPr lang="en-JO" b="1" dirty="0"/>
                        <a:t>armony</a:t>
                      </a:r>
                    </a:p>
                  </a:txBody>
                  <a:tcPr/>
                </a:tc>
                <a:extLst>
                  <a:ext uri="{0D108BD9-81ED-4DB2-BD59-A6C34878D82A}">
                    <a16:rowId xmlns:a16="http://schemas.microsoft.com/office/drawing/2014/main" val="3567450271"/>
                  </a:ext>
                </a:extLst>
              </a:tr>
              <a:tr h="370840">
                <a:tc>
                  <a:txBody>
                    <a:bodyPr/>
                    <a:lstStyle/>
                    <a:p>
                      <a:pPr algn="ctr"/>
                      <a:r>
                        <a:rPr lang="en-JO" b="1" dirty="0"/>
                        <a:t>Beauty</a:t>
                      </a:r>
                    </a:p>
                  </a:txBody>
                  <a:tcPr/>
                </a:tc>
                <a:tc>
                  <a:txBody>
                    <a:bodyPr/>
                    <a:lstStyle/>
                    <a:p>
                      <a:pPr algn="ctr"/>
                      <a:r>
                        <a:rPr lang="en-JO" b="1" dirty="0"/>
                        <a:t>Spirituality</a:t>
                      </a:r>
                    </a:p>
                  </a:txBody>
                  <a:tcPr/>
                </a:tc>
                <a:tc>
                  <a:txBody>
                    <a:bodyPr/>
                    <a:lstStyle/>
                    <a:p>
                      <a:pPr algn="ctr"/>
                      <a:r>
                        <a:rPr lang="en-JO" b="1" dirty="0"/>
                        <a:t>Personal Integrity</a:t>
                      </a:r>
                    </a:p>
                  </a:txBody>
                  <a:tcPr/>
                </a:tc>
                <a:tc>
                  <a:txBody>
                    <a:bodyPr/>
                    <a:lstStyle/>
                    <a:p>
                      <a:pPr algn="ctr"/>
                      <a:r>
                        <a:rPr lang="en-JO" b="1" dirty="0"/>
                        <a:t>Love</a:t>
                      </a:r>
                    </a:p>
                  </a:txBody>
                  <a:tcPr/>
                </a:tc>
                <a:tc>
                  <a:txBody>
                    <a:bodyPr/>
                    <a:lstStyle/>
                    <a:p>
                      <a:pPr algn="ctr"/>
                      <a:r>
                        <a:rPr lang="en-JO" b="1" dirty="0"/>
                        <a:t>Religious practice</a:t>
                      </a:r>
                    </a:p>
                  </a:txBody>
                  <a:tcPr/>
                </a:tc>
                <a:tc>
                  <a:txBody>
                    <a:bodyPr/>
                    <a:lstStyle/>
                    <a:p>
                      <a:pPr algn="ctr"/>
                      <a:r>
                        <a:rPr lang="en-JO" b="1" dirty="0"/>
                        <a:t>Justice</a:t>
                      </a:r>
                    </a:p>
                  </a:txBody>
                  <a:tcPr/>
                </a:tc>
                <a:extLst>
                  <a:ext uri="{0D108BD9-81ED-4DB2-BD59-A6C34878D82A}">
                    <a16:rowId xmlns:a16="http://schemas.microsoft.com/office/drawing/2014/main" val="2389184862"/>
                  </a:ext>
                </a:extLst>
              </a:tr>
            </a:tbl>
          </a:graphicData>
        </a:graphic>
      </p:graphicFrame>
    </p:spTree>
    <p:extLst>
      <p:ext uri="{BB962C8B-B14F-4D97-AF65-F5344CB8AC3E}">
        <p14:creationId xmlns:p14="http://schemas.microsoft.com/office/powerpoint/2010/main" val="100727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B841A-EEF9-8844-AC4C-54540A9A477C}"/>
              </a:ext>
            </a:extLst>
          </p:cNvPr>
          <p:cNvSpPr>
            <a:spLocks noGrp="1"/>
          </p:cNvSpPr>
          <p:nvPr>
            <p:ph idx="1"/>
          </p:nvPr>
        </p:nvSpPr>
        <p:spPr>
          <a:xfrm>
            <a:off x="838200" y="185738"/>
            <a:ext cx="10515600" cy="5991225"/>
          </a:xfrm>
        </p:spPr>
        <p:txBody>
          <a:bodyPr>
            <a:normAutofit/>
          </a:bodyPr>
          <a:lstStyle/>
          <a:p>
            <a:pPr marL="0" indent="0">
              <a:buNone/>
            </a:pPr>
            <a:r>
              <a:rPr lang="en-GB" b="1" dirty="0"/>
              <a:t>Solo Work:</a:t>
            </a:r>
            <a:endParaRPr lang="en-JO" b="1" dirty="0"/>
          </a:p>
          <a:p>
            <a:pPr marL="0" indent="0">
              <a:buNone/>
            </a:pPr>
            <a:r>
              <a:rPr lang="en-GB" dirty="0"/>
              <a:t>Sort these 36 values into 2 lists: </a:t>
            </a:r>
            <a:endParaRPr lang="en-JO" dirty="0"/>
          </a:p>
          <a:p>
            <a:pPr marL="0" lvl="0" indent="0">
              <a:buNone/>
            </a:pPr>
            <a:r>
              <a:rPr lang="en-GB" dirty="0"/>
              <a:t>A) 18 that you personally find more important</a:t>
            </a:r>
            <a:endParaRPr lang="en-JO" dirty="0"/>
          </a:p>
          <a:p>
            <a:pPr marL="0" lvl="0" indent="0">
              <a:buNone/>
            </a:pPr>
            <a:r>
              <a:rPr lang="en-GB" dirty="0"/>
              <a:t>B) 18 that you personally find less important</a:t>
            </a:r>
            <a:endParaRPr lang="en-JO" dirty="0"/>
          </a:p>
          <a:p>
            <a:pPr marL="0" indent="0">
              <a:buNone/>
            </a:pPr>
            <a:r>
              <a:rPr lang="en-GB" dirty="0"/>
              <a:t>From your List “A”, choose the top 10 in ranked order. </a:t>
            </a:r>
          </a:p>
          <a:p>
            <a:pPr marL="0" indent="0">
              <a:buNone/>
            </a:pPr>
            <a:endParaRPr lang="en-JO" dirty="0"/>
          </a:p>
          <a:p>
            <a:pPr marL="0" indent="0">
              <a:buNone/>
            </a:pPr>
            <a:r>
              <a:rPr lang="en-GB" b="1" dirty="0"/>
              <a:t>Group Work:</a:t>
            </a:r>
            <a:endParaRPr lang="en-JO" b="1" dirty="0"/>
          </a:p>
          <a:p>
            <a:pPr marL="0" indent="0">
              <a:buNone/>
            </a:pPr>
            <a:r>
              <a:rPr lang="en-GB" dirty="0"/>
              <a:t>In your group, take turns and present your top 10 values, one by one.</a:t>
            </a:r>
            <a:endParaRPr lang="en-JO" dirty="0"/>
          </a:p>
          <a:p>
            <a:pPr marL="0" indent="0">
              <a:buNone/>
            </a:pPr>
            <a:r>
              <a:rPr lang="en-GB" dirty="0"/>
              <a:t>Give a short explanation why this value is important to you. The group listens and does not judge or comment. Only comprehension questions.  </a:t>
            </a:r>
            <a:endParaRPr lang="en-JO" dirty="0"/>
          </a:p>
          <a:p>
            <a:pPr marL="0" indent="0">
              <a:buNone/>
            </a:pPr>
            <a:r>
              <a:rPr lang="en-GB" dirty="0"/>
              <a:t>As a group, try to agree on your top 10 values. Discuss, do not vote. </a:t>
            </a:r>
            <a:endParaRPr lang="en-JO" dirty="0"/>
          </a:p>
        </p:txBody>
      </p:sp>
    </p:spTree>
    <p:extLst>
      <p:ext uri="{BB962C8B-B14F-4D97-AF65-F5344CB8AC3E}">
        <p14:creationId xmlns:p14="http://schemas.microsoft.com/office/powerpoint/2010/main" val="95633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2A3BBA-541D-2C4C-AB1D-6A3CD1F96149}"/>
              </a:ext>
            </a:extLst>
          </p:cNvPr>
          <p:cNvGraphicFramePr>
            <a:graphicFrameLocks noGrp="1"/>
          </p:cNvGraphicFramePr>
          <p:nvPr>
            <p:ph idx="1"/>
          </p:nvPr>
        </p:nvGraphicFramePr>
        <p:xfrm>
          <a:off x="838200" y="388714"/>
          <a:ext cx="10515600" cy="3712845"/>
        </p:xfrm>
        <a:graphic>
          <a:graphicData uri="http://schemas.openxmlformats.org/drawingml/2006/table">
            <a:tbl>
              <a:tblPr firstRow="1" bandRow="1">
                <a:tableStyleId>{69CF1AB2-1976-4502-BF36-3FF5EA218861}</a:tableStyleId>
              </a:tblPr>
              <a:tblGrid>
                <a:gridCol w="1051560">
                  <a:extLst>
                    <a:ext uri="{9D8B030D-6E8A-4147-A177-3AD203B41FA5}">
                      <a16:colId xmlns:a16="http://schemas.microsoft.com/office/drawing/2014/main" val="1846944502"/>
                    </a:ext>
                  </a:extLst>
                </a:gridCol>
                <a:gridCol w="1051560">
                  <a:extLst>
                    <a:ext uri="{9D8B030D-6E8A-4147-A177-3AD203B41FA5}">
                      <a16:colId xmlns:a16="http://schemas.microsoft.com/office/drawing/2014/main" val="4088720382"/>
                    </a:ext>
                  </a:extLst>
                </a:gridCol>
                <a:gridCol w="1051560">
                  <a:extLst>
                    <a:ext uri="{9D8B030D-6E8A-4147-A177-3AD203B41FA5}">
                      <a16:colId xmlns:a16="http://schemas.microsoft.com/office/drawing/2014/main" val="9711738"/>
                    </a:ext>
                  </a:extLst>
                </a:gridCol>
                <a:gridCol w="1051560">
                  <a:extLst>
                    <a:ext uri="{9D8B030D-6E8A-4147-A177-3AD203B41FA5}">
                      <a16:colId xmlns:a16="http://schemas.microsoft.com/office/drawing/2014/main" val="9640664"/>
                    </a:ext>
                  </a:extLst>
                </a:gridCol>
                <a:gridCol w="1051560">
                  <a:extLst>
                    <a:ext uri="{9D8B030D-6E8A-4147-A177-3AD203B41FA5}">
                      <a16:colId xmlns:a16="http://schemas.microsoft.com/office/drawing/2014/main" val="53249963"/>
                    </a:ext>
                  </a:extLst>
                </a:gridCol>
                <a:gridCol w="1051560">
                  <a:extLst>
                    <a:ext uri="{9D8B030D-6E8A-4147-A177-3AD203B41FA5}">
                      <a16:colId xmlns:a16="http://schemas.microsoft.com/office/drawing/2014/main" val="1910125114"/>
                    </a:ext>
                  </a:extLst>
                </a:gridCol>
                <a:gridCol w="1051560">
                  <a:extLst>
                    <a:ext uri="{9D8B030D-6E8A-4147-A177-3AD203B41FA5}">
                      <a16:colId xmlns:a16="http://schemas.microsoft.com/office/drawing/2014/main" val="1423007227"/>
                    </a:ext>
                  </a:extLst>
                </a:gridCol>
                <a:gridCol w="1051560">
                  <a:extLst>
                    <a:ext uri="{9D8B030D-6E8A-4147-A177-3AD203B41FA5}">
                      <a16:colId xmlns:a16="http://schemas.microsoft.com/office/drawing/2014/main" val="355196534"/>
                    </a:ext>
                  </a:extLst>
                </a:gridCol>
                <a:gridCol w="1051560">
                  <a:extLst>
                    <a:ext uri="{9D8B030D-6E8A-4147-A177-3AD203B41FA5}">
                      <a16:colId xmlns:a16="http://schemas.microsoft.com/office/drawing/2014/main" val="2981500840"/>
                    </a:ext>
                  </a:extLst>
                </a:gridCol>
                <a:gridCol w="1051560">
                  <a:extLst>
                    <a:ext uri="{9D8B030D-6E8A-4147-A177-3AD203B41FA5}">
                      <a16:colId xmlns:a16="http://schemas.microsoft.com/office/drawing/2014/main" val="317870814"/>
                    </a:ext>
                  </a:extLst>
                </a:gridCol>
              </a:tblGrid>
              <a:tr h="370840">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b="1" u="none" strike="noStrike" kern="1200" dirty="0">
                          <a:solidFill>
                            <a:schemeClr val="dk1"/>
                          </a:solidFill>
                          <a:effectLst/>
                          <a:latin typeface="+mn-lt"/>
                          <a:ea typeface="+mn-ea"/>
                          <a:cs typeface="+mn-cs"/>
                        </a:rPr>
                        <a:t>PEACE</a:t>
                      </a:r>
                    </a:p>
                  </a:txBody>
                  <a:tcPr marL="9525" marR="9525" marT="9525" marB="0" anchor="b"/>
                </a:tc>
                <a:tc>
                  <a:txBody>
                    <a:bodyPr/>
                    <a:lstStyle/>
                    <a:p>
                      <a:pPr algn="l" fontAlgn="b"/>
                      <a:r>
                        <a:rPr lang="en-GB" sz="1200" u="none" strike="noStrike">
                          <a:effectLst/>
                        </a:rPr>
                        <a:t>non-violence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justice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intergroup-relations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recipropcity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sustainability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charity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flourishing</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JO" sz="1200" u="none" strike="noStrike">
                          <a:effectLst/>
                        </a:rPr>
                        <a:t>…</a:t>
                      </a:r>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6407753"/>
                  </a:ext>
                </a:extLst>
              </a:tr>
              <a:tr h="370840">
                <a:tc>
                  <a:txBody>
                    <a:bodyPr/>
                    <a:lstStyle/>
                    <a:p>
                      <a:pPr algn="ctr" fontAlgn="b"/>
                      <a:r>
                        <a:rPr lang="en-GB" sz="1200" b="1" u="none" strike="noStrike" dirty="0">
                          <a:effectLst/>
                        </a:rPr>
                        <a:t>RELIGION</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9694663"/>
                  </a:ext>
                </a:extLst>
              </a:tr>
              <a:tr h="370840">
                <a:tc>
                  <a:txBody>
                    <a:bodyPr/>
                    <a:lstStyle/>
                    <a:p>
                      <a:pPr algn="l" fontAlgn="b"/>
                      <a:r>
                        <a:rPr lang="en-GB" sz="1200" u="none" strike="noStrike">
                          <a:effectLst/>
                        </a:rPr>
                        <a:t>Sets-of-ideas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1738877"/>
                  </a:ext>
                </a:extLst>
              </a:tr>
              <a:tr h="370840">
                <a:tc>
                  <a:txBody>
                    <a:bodyPr/>
                    <a:lstStyle/>
                    <a:p>
                      <a:pPr algn="l" fontAlgn="b"/>
                      <a:r>
                        <a:rPr lang="en-GB" sz="1200" u="none" strike="noStrike">
                          <a:effectLst/>
                        </a:rPr>
                        <a:t>Institutions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4213055"/>
                  </a:ext>
                </a:extLst>
              </a:tr>
              <a:tr h="370840">
                <a:tc>
                  <a:txBody>
                    <a:bodyPr/>
                    <a:lstStyle/>
                    <a:p>
                      <a:pPr algn="l" fontAlgn="b"/>
                      <a:r>
                        <a:rPr lang="en-GB" sz="1200" u="none" strike="noStrike">
                          <a:effectLst/>
                        </a:rPr>
                        <a:t>Communities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3513048"/>
                  </a:ext>
                </a:extLst>
              </a:tr>
              <a:tr h="370840">
                <a:tc>
                  <a:txBody>
                    <a:bodyPr/>
                    <a:lstStyle/>
                    <a:p>
                      <a:pPr algn="l" fontAlgn="b"/>
                      <a:r>
                        <a:rPr lang="en-GB" sz="1200" u="none" strike="noStrike">
                          <a:effectLst/>
                        </a:rPr>
                        <a:t>Symbols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5237137"/>
                  </a:ext>
                </a:extLst>
              </a:tr>
              <a:tr h="370840">
                <a:tc>
                  <a:txBody>
                    <a:bodyPr/>
                    <a:lstStyle/>
                    <a:p>
                      <a:pPr algn="l" fontAlgn="b"/>
                      <a:r>
                        <a:rPr lang="en-GB" sz="1200" u="none" strike="noStrike">
                          <a:effectLst/>
                        </a:rPr>
                        <a:t>Practices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3846315"/>
                  </a:ext>
                </a:extLst>
              </a:tr>
              <a:tr h="370840">
                <a:tc>
                  <a:txBody>
                    <a:bodyPr/>
                    <a:lstStyle/>
                    <a:p>
                      <a:pPr algn="l" fontAlgn="b"/>
                      <a:r>
                        <a:rPr lang="en-GB" sz="1200" u="none" strike="noStrike">
                          <a:effectLst/>
                        </a:rPr>
                        <a:t>Spirituality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0095100"/>
                  </a:ext>
                </a:extLst>
              </a:tr>
              <a:tr h="370840">
                <a:tc>
                  <a:txBody>
                    <a:bodyPr/>
                    <a:lstStyle/>
                    <a:p>
                      <a:pPr algn="l" fontAlgn="b"/>
                      <a:r>
                        <a:rPr lang="en-JO" sz="1200" u="none" strike="noStrike">
                          <a:effectLst/>
                        </a:rPr>
                        <a:t>…</a:t>
                      </a:r>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958037"/>
                  </a:ext>
                </a:extLst>
              </a:tr>
              <a:tr h="370840">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dirty="0"/>
                    </a:p>
                  </a:txBody>
                  <a:tcPr/>
                </a:tc>
                <a:extLst>
                  <a:ext uri="{0D108BD9-81ED-4DB2-BD59-A6C34878D82A}">
                    <a16:rowId xmlns:a16="http://schemas.microsoft.com/office/drawing/2014/main" val="3477486766"/>
                  </a:ext>
                </a:extLst>
              </a:tr>
            </a:tbl>
          </a:graphicData>
        </a:graphic>
      </p:graphicFrame>
      <p:sp>
        <p:nvSpPr>
          <p:cNvPr id="5" name="Oval 4">
            <a:extLst>
              <a:ext uri="{FF2B5EF4-FFF2-40B4-BE49-F238E27FC236}">
                <a16:creationId xmlns:a16="http://schemas.microsoft.com/office/drawing/2014/main" id="{FD1A4F46-B361-0242-82A5-093D00B3B590}"/>
              </a:ext>
            </a:extLst>
          </p:cNvPr>
          <p:cNvSpPr/>
          <p:nvPr/>
        </p:nvSpPr>
        <p:spPr>
          <a:xfrm>
            <a:off x="5421087" y="1559332"/>
            <a:ext cx="293914" cy="257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a:p>
        </p:txBody>
      </p:sp>
      <p:sp>
        <p:nvSpPr>
          <p:cNvPr id="6" name="TextBox 5">
            <a:extLst>
              <a:ext uri="{FF2B5EF4-FFF2-40B4-BE49-F238E27FC236}">
                <a16:creationId xmlns:a16="http://schemas.microsoft.com/office/drawing/2014/main" id="{D33CE4D6-CDE4-E34F-A464-0B240710A5D7}"/>
              </a:ext>
            </a:extLst>
          </p:cNvPr>
          <p:cNvSpPr txBox="1"/>
          <p:nvPr/>
        </p:nvSpPr>
        <p:spPr>
          <a:xfrm>
            <a:off x="838200" y="4550229"/>
            <a:ext cx="10657114" cy="1200329"/>
          </a:xfrm>
          <a:prstGeom prst="rect">
            <a:avLst/>
          </a:prstGeom>
          <a:noFill/>
        </p:spPr>
        <p:txBody>
          <a:bodyPr wrap="square" rtlCol="0">
            <a:spAutoFit/>
          </a:bodyPr>
          <a:lstStyle/>
          <a:p>
            <a:r>
              <a:rPr lang="en-JO" dirty="0"/>
              <a:t>-&gt; Add method and delimitors (time, space, people group…)</a:t>
            </a:r>
          </a:p>
          <a:p>
            <a:br>
              <a:rPr lang="en-JO" dirty="0"/>
            </a:br>
            <a:r>
              <a:rPr lang="en-JO" dirty="0"/>
              <a:t>“</a:t>
            </a:r>
            <a:r>
              <a:rPr lang="en-GB" dirty="0"/>
              <a:t>Intergroup-relations and religious institutions in a Northern-German town the 1990s: A Cultural-Anthropological approach”</a:t>
            </a:r>
            <a:endParaRPr lang="en-JO" dirty="0"/>
          </a:p>
        </p:txBody>
      </p:sp>
    </p:spTree>
    <p:extLst>
      <p:ext uri="{BB962C8B-B14F-4D97-AF65-F5344CB8AC3E}">
        <p14:creationId xmlns:p14="http://schemas.microsoft.com/office/powerpoint/2010/main" val="32343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EE25-C41B-A440-95F1-B66F024EC081}"/>
              </a:ext>
            </a:extLst>
          </p:cNvPr>
          <p:cNvSpPr>
            <a:spLocks noGrp="1"/>
          </p:cNvSpPr>
          <p:nvPr>
            <p:ph type="title"/>
          </p:nvPr>
        </p:nvSpPr>
        <p:spPr/>
        <p:txBody>
          <a:bodyPr/>
          <a:lstStyle/>
          <a:p>
            <a:r>
              <a:rPr lang="en-JO" dirty="0"/>
              <a:t>History in Spotlights</a:t>
            </a:r>
          </a:p>
        </p:txBody>
      </p:sp>
      <p:sp>
        <p:nvSpPr>
          <p:cNvPr id="3" name="Content Placeholder 2">
            <a:extLst>
              <a:ext uri="{FF2B5EF4-FFF2-40B4-BE49-F238E27FC236}">
                <a16:creationId xmlns:a16="http://schemas.microsoft.com/office/drawing/2014/main" id="{9F4F27E8-DC58-8040-8F3C-9254684D4B93}"/>
              </a:ext>
            </a:extLst>
          </p:cNvPr>
          <p:cNvSpPr>
            <a:spLocks noGrp="1"/>
          </p:cNvSpPr>
          <p:nvPr>
            <p:ph idx="1"/>
          </p:nvPr>
        </p:nvSpPr>
        <p:spPr/>
        <p:txBody>
          <a:bodyPr>
            <a:normAutofit lnSpcReduction="10000"/>
          </a:bodyPr>
          <a:lstStyle/>
          <a:p>
            <a:r>
              <a:rPr lang="en-JO" dirty="0"/>
              <a:t>Iranian Revolution 1979</a:t>
            </a:r>
          </a:p>
          <a:p>
            <a:r>
              <a:rPr lang="en-JO" dirty="0"/>
              <a:t>End of the Cold War 1991</a:t>
            </a:r>
          </a:p>
          <a:p>
            <a:r>
              <a:rPr lang="en-JO" dirty="0"/>
              <a:t>9/11 2001</a:t>
            </a:r>
          </a:p>
          <a:p>
            <a:pPr lvl="1"/>
            <a:r>
              <a:rPr lang="en-JO" dirty="0"/>
              <a:t>Afghanistan War / Iraq War </a:t>
            </a:r>
          </a:p>
          <a:p>
            <a:r>
              <a:rPr lang="en-JO" dirty="0"/>
              <a:t>UN Resolutions on Interfaith Dialogue: </a:t>
            </a:r>
            <a:r>
              <a:rPr lang="en-GB" dirty="0"/>
              <a:t>58/128, 59/23, and 61/221 (2003, 2004, 2006 respectively)</a:t>
            </a:r>
          </a:p>
          <a:p>
            <a:r>
              <a:rPr lang="en-GB" dirty="0"/>
              <a:t>Obama Administration from 2009</a:t>
            </a:r>
          </a:p>
          <a:p>
            <a:endParaRPr lang="en-GB" dirty="0"/>
          </a:p>
          <a:p>
            <a:pPr marL="0" indent="0">
              <a:buNone/>
            </a:pPr>
            <a:r>
              <a:rPr lang="en-GB" sz="2200" i="1" dirty="0"/>
              <a:t>Adapted from Hayward, Susan. 2012. ‘Religion and Peacebuilding Reflections on Current Challenges and Future Prospects’. United States Institute of Peace</a:t>
            </a:r>
          </a:p>
          <a:p>
            <a:endParaRPr lang="en-JO" dirty="0"/>
          </a:p>
        </p:txBody>
      </p:sp>
    </p:spTree>
    <p:extLst>
      <p:ext uri="{BB962C8B-B14F-4D97-AF65-F5344CB8AC3E}">
        <p14:creationId xmlns:p14="http://schemas.microsoft.com/office/powerpoint/2010/main" val="268253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35B9-45C8-BA46-A3C7-6750C11A181F}"/>
              </a:ext>
            </a:extLst>
          </p:cNvPr>
          <p:cNvSpPr>
            <a:spLocks noGrp="1"/>
          </p:cNvSpPr>
          <p:nvPr>
            <p:ph type="title"/>
          </p:nvPr>
        </p:nvSpPr>
        <p:spPr/>
        <p:txBody>
          <a:bodyPr/>
          <a:lstStyle/>
          <a:p>
            <a:r>
              <a:rPr lang="en-JO" dirty="0"/>
              <a:t>Definitions - Religion</a:t>
            </a:r>
          </a:p>
        </p:txBody>
      </p:sp>
      <p:sp>
        <p:nvSpPr>
          <p:cNvPr id="3" name="Content Placeholder 2">
            <a:extLst>
              <a:ext uri="{FF2B5EF4-FFF2-40B4-BE49-F238E27FC236}">
                <a16:creationId xmlns:a16="http://schemas.microsoft.com/office/drawing/2014/main" id="{F1FBF788-30F8-3844-9FC2-CA5F3E6E6402}"/>
              </a:ext>
            </a:extLst>
          </p:cNvPr>
          <p:cNvSpPr>
            <a:spLocks noGrp="1"/>
          </p:cNvSpPr>
          <p:nvPr>
            <p:ph idx="1"/>
          </p:nvPr>
        </p:nvSpPr>
        <p:spPr/>
        <p:txBody>
          <a:bodyPr/>
          <a:lstStyle/>
          <a:p>
            <a:r>
              <a:rPr lang="en-JO" dirty="0"/>
              <a:t>Religion as Set of Ideas</a:t>
            </a:r>
          </a:p>
          <a:p>
            <a:r>
              <a:rPr lang="en-JO" dirty="0"/>
              <a:t>Religion as Community</a:t>
            </a:r>
          </a:p>
          <a:p>
            <a:r>
              <a:rPr lang="en-JO" dirty="0"/>
              <a:t>Religion as Institution</a:t>
            </a:r>
          </a:p>
          <a:p>
            <a:r>
              <a:rPr lang="en-JO" dirty="0"/>
              <a:t>Religion as Set of Symbols and Practices</a:t>
            </a:r>
          </a:p>
          <a:p>
            <a:r>
              <a:rPr lang="en-JO" dirty="0"/>
              <a:t>Religion as Spirituality</a:t>
            </a:r>
          </a:p>
          <a:p>
            <a:endParaRPr lang="en-JO" dirty="0"/>
          </a:p>
          <a:p>
            <a:pPr marL="0" indent="0">
              <a:buNone/>
            </a:pPr>
            <a:r>
              <a:rPr lang="en-GB" sz="2000" i="1" dirty="0"/>
              <a:t>Adapted from Frazer, Owen, and Mark Owen. 2018. ‘Religion in Conflict and Peacebuilding - Analysis Guide’. United States Institute of Peace.</a:t>
            </a:r>
          </a:p>
          <a:p>
            <a:endParaRPr lang="en-JO" dirty="0"/>
          </a:p>
        </p:txBody>
      </p:sp>
    </p:spTree>
    <p:extLst>
      <p:ext uri="{BB962C8B-B14F-4D97-AF65-F5344CB8AC3E}">
        <p14:creationId xmlns:p14="http://schemas.microsoft.com/office/powerpoint/2010/main" val="394494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5AC4-C712-3341-8E6E-A580C428406E}"/>
              </a:ext>
            </a:extLst>
          </p:cNvPr>
          <p:cNvSpPr>
            <a:spLocks noGrp="1"/>
          </p:cNvSpPr>
          <p:nvPr>
            <p:ph type="title"/>
          </p:nvPr>
        </p:nvSpPr>
        <p:spPr/>
        <p:txBody>
          <a:bodyPr/>
          <a:lstStyle/>
          <a:p>
            <a:r>
              <a:rPr lang="en-JO" dirty="0"/>
              <a:t>Definitions - Peace</a:t>
            </a:r>
          </a:p>
        </p:txBody>
      </p:sp>
      <p:sp>
        <p:nvSpPr>
          <p:cNvPr id="3" name="Content Placeholder 2">
            <a:extLst>
              <a:ext uri="{FF2B5EF4-FFF2-40B4-BE49-F238E27FC236}">
                <a16:creationId xmlns:a16="http://schemas.microsoft.com/office/drawing/2014/main" id="{F7CF3156-BFCE-6242-B497-AA35E9E568E1}"/>
              </a:ext>
            </a:extLst>
          </p:cNvPr>
          <p:cNvSpPr>
            <a:spLocks noGrp="1"/>
          </p:cNvSpPr>
          <p:nvPr>
            <p:ph idx="1"/>
          </p:nvPr>
        </p:nvSpPr>
        <p:spPr/>
        <p:txBody>
          <a:bodyPr/>
          <a:lstStyle/>
          <a:p>
            <a:r>
              <a:rPr lang="en-JO" dirty="0"/>
              <a:t>Positive / Negative Peace (Johan Galtung)</a:t>
            </a:r>
          </a:p>
          <a:p>
            <a:r>
              <a:rPr lang="en-JO" dirty="0"/>
              <a:t>Peace in Abrahamic Tradition: S-L-M</a:t>
            </a:r>
          </a:p>
          <a:p>
            <a:pPr marL="0" indent="0">
              <a:buNone/>
            </a:pPr>
            <a:r>
              <a:rPr lang="en-GB" dirty="0"/>
              <a:t>“Peace in Islam is understood as a state of physical, mental, spiritual, and social harmony, living at peace with God through submission, and living at peace with one’s fellow human beings by avoiding wrongdoing. Islam obligates its believers to seek peace in all [of] life’s domains. The ultimate purpose of Qur’anic revelation for Muslims is to create a peaceful and just social order.” </a:t>
            </a:r>
          </a:p>
          <a:p>
            <a:pPr marL="0" indent="0">
              <a:buNone/>
            </a:pPr>
            <a:r>
              <a:rPr lang="en-GB" sz="2200" i="1" dirty="0"/>
              <a:t>Abu-</a:t>
            </a:r>
            <a:r>
              <a:rPr lang="en-GB" sz="2200" i="1" dirty="0" err="1"/>
              <a:t>Nimer</a:t>
            </a:r>
            <a:r>
              <a:rPr lang="en-GB" sz="2200" i="1" dirty="0"/>
              <a:t> (2003) p60</a:t>
            </a:r>
            <a:endParaRPr lang="en-JO" sz="2200" i="1" dirty="0"/>
          </a:p>
        </p:txBody>
      </p:sp>
    </p:spTree>
    <p:extLst>
      <p:ext uri="{BB962C8B-B14F-4D97-AF65-F5344CB8AC3E}">
        <p14:creationId xmlns:p14="http://schemas.microsoft.com/office/powerpoint/2010/main" val="312313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2A3BBA-541D-2C4C-AB1D-6A3CD1F96149}"/>
              </a:ext>
            </a:extLst>
          </p:cNvPr>
          <p:cNvGraphicFramePr>
            <a:graphicFrameLocks noGrp="1"/>
          </p:cNvGraphicFramePr>
          <p:nvPr>
            <p:ph idx="1"/>
            <p:extLst>
              <p:ext uri="{D42A27DB-BD31-4B8C-83A1-F6EECF244321}">
                <p14:modId xmlns:p14="http://schemas.microsoft.com/office/powerpoint/2010/main" val="2438520824"/>
              </p:ext>
            </p:extLst>
          </p:nvPr>
        </p:nvGraphicFramePr>
        <p:xfrm>
          <a:off x="838200" y="388714"/>
          <a:ext cx="10515600" cy="3712845"/>
        </p:xfrm>
        <a:graphic>
          <a:graphicData uri="http://schemas.openxmlformats.org/drawingml/2006/table">
            <a:tbl>
              <a:tblPr firstRow="1" bandRow="1">
                <a:tableStyleId>{69CF1AB2-1976-4502-BF36-3FF5EA218861}</a:tableStyleId>
              </a:tblPr>
              <a:tblGrid>
                <a:gridCol w="1051560">
                  <a:extLst>
                    <a:ext uri="{9D8B030D-6E8A-4147-A177-3AD203B41FA5}">
                      <a16:colId xmlns:a16="http://schemas.microsoft.com/office/drawing/2014/main" val="1846944502"/>
                    </a:ext>
                  </a:extLst>
                </a:gridCol>
                <a:gridCol w="1051560">
                  <a:extLst>
                    <a:ext uri="{9D8B030D-6E8A-4147-A177-3AD203B41FA5}">
                      <a16:colId xmlns:a16="http://schemas.microsoft.com/office/drawing/2014/main" val="4088720382"/>
                    </a:ext>
                  </a:extLst>
                </a:gridCol>
                <a:gridCol w="1051560">
                  <a:extLst>
                    <a:ext uri="{9D8B030D-6E8A-4147-A177-3AD203B41FA5}">
                      <a16:colId xmlns:a16="http://schemas.microsoft.com/office/drawing/2014/main" val="9711738"/>
                    </a:ext>
                  </a:extLst>
                </a:gridCol>
                <a:gridCol w="1051560">
                  <a:extLst>
                    <a:ext uri="{9D8B030D-6E8A-4147-A177-3AD203B41FA5}">
                      <a16:colId xmlns:a16="http://schemas.microsoft.com/office/drawing/2014/main" val="9640664"/>
                    </a:ext>
                  </a:extLst>
                </a:gridCol>
                <a:gridCol w="1051560">
                  <a:extLst>
                    <a:ext uri="{9D8B030D-6E8A-4147-A177-3AD203B41FA5}">
                      <a16:colId xmlns:a16="http://schemas.microsoft.com/office/drawing/2014/main" val="53249963"/>
                    </a:ext>
                  </a:extLst>
                </a:gridCol>
                <a:gridCol w="1051560">
                  <a:extLst>
                    <a:ext uri="{9D8B030D-6E8A-4147-A177-3AD203B41FA5}">
                      <a16:colId xmlns:a16="http://schemas.microsoft.com/office/drawing/2014/main" val="1910125114"/>
                    </a:ext>
                  </a:extLst>
                </a:gridCol>
                <a:gridCol w="1051560">
                  <a:extLst>
                    <a:ext uri="{9D8B030D-6E8A-4147-A177-3AD203B41FA5}">
                      <a16:colId xmlns:a16="http://schemas.microsoft.com/office/drawing/2014/main" val="1423007227"/>
                    </a:ext>
                  </a:extLst>
                </a:gridCol>
                <a:gridCol w="1051560">
                  <a:extLst>
                    <a:ext uri="{9D8B030D-6E8A-4147-A177-3AD203B41FA5}">
                      <a16:colId xmlns:a16="http://schemas.microsoft.com/office/drawing/2014/main" val="355196534"/>
                    </a:ext>
                  </a:extLst>
                </a:gridCol>
                <a:gridCol w="1051560">
                  <a:extLst>
                    <a:ext uri="{9D8B030D-6E8A-4147-A177-3AD203B41FA5}">
                      <a16:colId xmlns:a16="http://schemas.microsoft.com/office/drawing/2014/main" val="2981500840"/>
                    </a:ext>
                  </a:extLst>
                </a:gridCol>
                <a:gridCol w="1051560">
                  <a:extLst>
                    <a:ext uri="{9D8B030D-6E8A-4147-A177-3AD203B41FA5}">
                      <a16:colId xmlns:a16="http://schemas.microsoft.com/office/drawing/2014/main" val="317870814"/>
                    </a:ext>
                  </a:extLst>
                </a:gridCol>
              </a:tblGrid>
              <a:tr h="370840">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b="1" u="none" strike="noStrike" kern="1200" dirty="0">
                          <a:solidFill>
                            <a:schemeClr val="dk1"/>
                          </a:solidFill>
                          <a:effectLst/>
                          <a:latin typeface="+mn-lt"/>
                          <a:ea typeface="+mn-ea"/>
                          <a:cs typeface="+mn-cs"/>
                        </a:rPr>
                        <a:t>PEACE</a:t>
                      </a:r>
                    </a:p>
                  </a:txBody>
                  <a:tcPr marL="9525" marR="9525" marT="9525" marB="0" anchor="b"/>
                </a:tc>
                <a:tc>
                  <a:txBody>
                    <a:bodyPr/>
                    <a:lstStyle/>
                    <a:p>
                      <a:pPr algn="l" fontAlgn="b"/>
                      <a:r>
                        <a:rPr lang="en-GB" sz="1200" u="none" strike="noStrike">
                          <a:effectLst/>
                        </a:rPr>
                        <a:t>non-violence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justice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intergroup-relations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recipropcity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sustainability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charity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flourishing</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JO" sz="1200" u="none" strike="noStrike">
                          <a:effectLst/>
                        </a:rPr>
                        <a:t>…</a:t>
                      </a:r>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6407753"/>
                  </a:ext>
                </a:extLst>
              </a:tr>
              <a:tr h="370840">
                <a:tc>
                  <a:txBody>
                    <a:bodyPr/>
                    <a:lstStyle/>
                    <a:p>
                      <a:pPr algn="ctr" fontAlgn="b"/>
                      <a:r>
                        <a:rPr lang="en-GB" sz="1200" b="1" u="none" strike="noStrike" dirty="0">
                          <a:effectLst/>
                        </a:rPr>
                        <a:t>RELIGION</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9694663"/>
                  </a:ext>
                </a:extLst>
              </a:tr>
              <a:tr h="370840">
                <a:tc>
                  <a:txBody>
                    <a:bodyPr/>
                    <a:lstStyle/>
                    <a:p>
                      <a:pPr algn="l" fontAlgn="b"/>
                      <a:r>
                        <a:rPr lang="en-GB" sz="1200" u="none" strike="noStrike">
                          <a:effectLst/>
                        </a:rPr>
                        <a:t>Sets-of-ideas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1738877"/>
                  </a:ext>
                </a:extLst>
              </a:tr>
              <a:tr h="370840">
                <a:tc>
                  <a:txBody>
                    <a:bodyPr/>
                    <a:lstStyle/>
                    <a:p>
                      <a:pPr algn="l" fontAlgn="b"/>
                      <a:r>
                        <a:rPr lang="en-GB" sz="1200" u="none" strike="noStrike">
                          <a:effectLst/>
                        </a:rPr>
                        <a:t>Institutions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4213055"/>
                  </a:ext>
                </a:extLst>
              </a:tr>
              <a:tr h="370840">
                <a:tc>
                  <a:txBody>
                    <a:bodyPr/>
                    <a:lstStyle/>
                    <a:p>
                      <a:pPr algn="l" fontAlgn="b"/>
                      <a:r>
                        <a:rPr lang="en-GB" sz="1200" u="none" strike="noStrike">
                          <a:effectLst/>
                        </a:rPr>
                        <a:t>Communities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3513048"/>
                  </a:ext>
                </a:extLst>
              </a:tr>
              <a:tr h="370840">
                <a:tc>
                  <a:txBody>
                    <a:bodyPr/>
                    <a:lstStyle/>
                    <a:p>
                      <a:pPr algn="l" fontAlgn="b"/>
                      <a:r>
                        <a:rPr lang="en-GB" sz="1200" u="none" strike="noStrike">
                          <a:effectLst/>
                        </a:rPr>
                        <a:t>Symbols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5237137"/>
                  </a:ext>
                </a:extLst>
              </a:tr>
              <a:tr h="370840">
                <a:tc>
                  <a:txBody>
                    <a:bodyPr/>
                    <a:lstStyle/>
                    <a:p>
                      <a:pPr algn="l" fontAlgn="b"/>
                      <a:r>
                        <a:rPr lang="en-GB" sz="1200" u="none" strike="noStrike">
                          <a:effectLst/>
                        </a:rPr>
                        <a:t>Practices</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3846315"/>
                  </a:ext>
                </a:extLst>
              </a:tr>
              <a:tr h="370840">
                <a:tc>
                  <a:txBody>
                    <a:bodyPr/>
                    <a:lstStyle/>
                    <a:p>
                      <a:pPr algn="l" fontAlgn="b"/>
                      <a:r>
                        <a:rPr lang="en-GB" sz="1200" u="none" strike="noStrike">
                          <a:effectLst/>
                        </a:rPr>
                        <a:t>Spirituality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0095100"/>
                  </a:ext>
                </a:extLst>
              </a:tr>
              <a:tr h="370840">
                <a:tc>
                  <a:txBody>
                    <a:bodyPr/>
                    <a:lstStyle/>
                    <a:p>
                      <a:pPr algn="l" fontAlgn="b"/>
                      <a:r>
                        <a:rPr lang="en-JO" sz="1200" u="none" strike="noStrike">
                          <a:effectLst/>
                        </a:rPr>
                        <a:t>…</a:t>
                      </a:r>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JO"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958037"/>
                  </a:ext>
                </a:extLst>
              </a:tr>
              <a:tr h="370840">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a:p>
                  </a:txBody>
                  <a:tcPr/>
                </a:tc>
                <a:tc>
                  <a:txBody>
                    <a:bodyPr/>
                    <a:lstStyle/>
                    <a:p>
                      <a:endParaRPr lang="en-JO" dirty="0"/>
                    </a:p>
                  </a:txBody>
                  <a:tcPr/>
                </a:tc>
                <a:extLst>
                  <a:ext uri="{0D108BD9-81ED-4DB2-BD59-A6C34878D82A}">
                    <a16:rowId xmlns:a16="http://schemas.microsoft.com/office/drawing/2014/main" val="3477486766"/>
                  </a:ext>
                </a:extLst>
              </a:tr>
            </a:tbl>
          </a:graphicData>
        </a:graphic>
      </p:graphicFrame>
      <p:sp>
        <p:nvSpPr>
          <p:cNvPr id="5" name="Oval 4">
            <a:extLst>
              <a:ext uri="{FF2B5EF4-FFF2-40B4-BE49-F238E27FC236}">
                <a16:creationId xmlns:a16="http://schemas.microsoft.com/office/drawing/2014/main" id="{FD1A4F46-B361-0242-82A5-093D00B3B590}"/>
              </a:ext>
            </a:extLst>
          </p:cNvPr>
          <p:cNvSpPr/>
          <p:nvPr/>
        </p:nvSpPr>
        <p:spPr>
          <a:xfrm>
            <a:off x="5421087" y="1559332"/>
            <a:ext cx="293914" cy="257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a:p>
        </p:txBody>
      </p:sp>
      <p:sp>
        <p:nvSpPr>
          <p:cNvPr id="6" name="TextBox 5">
            <a:extLst>
              <a:ext uri="{FF2B5EF4-FFF2-40B4-BE49-F238E27FC236}">
                <a16:creationId xmlns:a16="http://schemas.microsoft.com/office/drawing/2014/main" id="{D33CE4D6-CDE4-E34F-A464-0B240710A5D7}"/>
              </a:ext>
            </a:extLst>
          </p:cNvPr>
          <p:cNvSpPr txBox="1"/>
          <p:nvPr/>
        </p:nvSpPr>
        <p:spPr>
          <a:xfrm>
            <a:off x="838200" y="4550229"/>
            <a:ext cx="10657114" cy="1200329"/>
          </a:xfrm>
          <a:prstGeom prst="rect">
            <a:avLst/>
          </a:prstGeom>
          <a:noFill/>
        </p:spPr>
        <p:txBody>
          <a:bodyPr wrap="square" rtlCol="0">
            <a:spAutoFit/>
          </a:bodyPr>
          <a:lstStyle/>
          <a:p>
            <a:r>
              <a:rPr lang="en-JO" dirty="0"/>
              <a:t>-&gt; Add method and delimitors (time, space, people group…)</a:t>
            </a:r>
          </a:p>
          <a:p>
            <a:br>
              <a:rPr lang="en-JO" dirty="0"/>
            </a:br>
            <a:r>
              <a:rPr lang="en-JO" dirty="0"/>
              <a:t>“</a:t>
            </a:r>
            <a:r>
              <a:rPr lang="en-GB" dirty="0"/>
              <a:t>Intergroup-relations and religious institutions in a Northern-German town the 1990s: A Cultural-Anthropological approach”</a:t>
            </a:r>
            <a:endParaRPr lang="en-JO" dirty="0"/>
          </a:p>
        </p:txBody>
      </p:sp>
    </p:spTree>
    <p:extLst>
      <p:ext uri="{BB962C8B-B14F-4D97-AF65-F5344CB8AC3E}">
        <p14:creationId xmlns:p14="http://schemas.microsoft.com/office/powerpoint/2010/main" val="47986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669A-1D14-1244-B909-6FDCDCC44977}"/>
              </a:ext>
            </a:extLst>
          </p:cNvPr>
          <p:cNvSpPr>
            <a:spLocks noGrp="1"/>
          </p:cNvSpPr>
          <p:nvPr>
            <p:ph type="title"/>
          </p:nvPr>
        </p:nvSpPr>
        <p:spPr/>
        <p:txBody>
          <a:bodyPr/>
          <a:lstStyle/>
          <a:p>
            <a:r>
              <a:rPr lang="en-GB" dirty="0"/>
              <a:t>Conflict Mediation in Middle Eastern Sociocultural Context</a:t>
            </a:r>
            <a:endParaRPr lang="en-JO" dirty="0"/>
          </a:p>
        </p:txBody>
      </p:sp>
      <p:sp>
        <p:nvSpPr>
          <p:cNvPr id="3" name="Content Placeholder 2">
            <a:extLst>
              <a:ext uri="{FF2B5EF4-FFF2-40B4-BE49-F238E27FC236}">
                <a16:creationId xmlns:a16="http://schemas.microsoft.com/office/drawing/2014/main" id="{BA1CC37B-CB09-494F-87C1-09A0C26BAFBF}"/>
              </a:ext>
            </a:extLst>
          </p:cNvPr>
          <p:cNvSpPr>
            <a:spLocks noGrp="1"/>
          </p:cNvSpPr>
          <p:nvPr>
            <p:ph idx="1"/>
          </p:nvPr>
        </p:nvSpPr>
        <p:spPr/>
        <p:txBody>
          <a:bodyPr/>
          <a:lstStyle/>
          <a:p>
            <a:r>
              <a:rPr lang="en-JO" dirty="0"/>
              <a:t>Abu-Nimer 2003, Ch.3, p98</a:t>
            </a:r>
          </a:p>
          <a:p>
            <a:endParaRPr lang="en-JO" dirty="0"/>
          </a:p>
        </p:txBody>
      </p:sp>
      <p:pic>
        <p:nvPicPr>
          <p:cNvPr id="4" name="Picture 3" descr="A picture containing newspaper&#10;&#10;Description automatically generated">
            <a:extLst>
              <a:ext uri="{FF2B5EF4-FFF2-40B4-BE49-F238E27FC236}">
                <a16:creationId xmlns:a16="http://schemas.microsoft.com/office/drawing/2014/main" id="{E23C921C-F518-4043-AE2B-64E3379870FC}"/>
              </a:ext>
            </a:extLst>
          </p:cNvPr>
          <p:cNvPicPr/>
          <p:nvPr/>
        </p:nvPicPr>
        <p:blipFill>
          <a:blip r:embed="rId2"/>
          <a:stretch>
            <a:fillRect/>
          </a:stretch>
        </p:blipFill>
        <p:spPr>
          <a:xfrm>
            <a:off x="521833" y="2444750"/>
            <a:ext cx="10712223" cy="3867150"/>
          </a:xfrm>
          <a:prstGeom prst="rect">
            <a:avLst/>
          </a:prstGeom>
        </p:spPr>
      </p:pic>
    </p:spTree>
    <p:extLst>
      <p:ext uri="{BB962C8B-B14F-4D97-AF65-F5344CB8AC3E}">
        <p14:creationId xmlns:p14="http://schemas.microsoft.com/office/powerpoint/2010/main" val="13369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452F-F08B-274D-A149-DB229AF5AC9F}"/>
              </a:ext>
            </a:extLst>
          </p:cNvPr>
          <p:cNvSpPr>
            <a:spLocks noGrp="1"/>
          </p:cNvSpPr>
          <p:nvPr>
            <p:ph type="title"/>
          </p:nvPr>
        </p:nvSpPr>
        <p:spPr/>
        <p:txBody>
          <a:bodyPr/>
          <a:lstStyle/>
          <a:p>
            <a:endParaRPr lang="en-JO"/>
          </a:p>
        </p:txBody>
      </p:sp>
      <p:sp>
        <p:nvSpPr>
          <p:cNvPr id="3" name="Content Placeholder 2">
            <a:extLst>
              <a:ext uri="{FF2B5EF4-FFF2-40B4-BE49-F238E27FC236}">
                <a16:creationId xmlns:a16="http://schemas.microsoft.com/office/drawing/2014/main" id="{7D65FACF-C82E-734D-BA6F-59681F52A11A}"/>
              </a:ext>
            </a:extLst>
          </p:cNvPr>
          <p:cNvSpPr>
            <a:spLocks noGrp="1"/>
          </p:cNvSpPr>
          <p:nvPr>
            <p:ph idx="1"/>
          </p:nvPr>
        </p:nvSpPr>
        <p:spPr/>
        <p:txBody>
          <a:bodyPr/>
          <a:lstStyle/>
          <a:p>
            <a:pPr marL="0" indent="0" algn="ctr">
              <a:buNone/>
            </a:pPr>
            <a:endParaRPr lang="en-JO" dirty="0"/>
          </a:p>
          <a:p>
            <a:pPr marL="0" indent="0" algn="ctr">
              <a:buNone/>
            </a:pPr>
            <a:r>
              <a:rPr lang="en-JO" dirty="0"/>
              <a:t>“A man’s/woman’s case is best presented by others.”</a:t>
            </a:r>
          </a:p>
          <a:p>
            <a:pPr marL="0" indent="0">
              <a:buNone/>
            </a:pPr>
            <a:endParaRPr lang="en-JO" sz="2200" i="1" dirty="0"/>
          </a:p>
          <a:p>
            <a:pPr marL="0" indent="0">
              <a:buNone/>
            </a:pPr>
            <a:endParaRPr lang="en-JO" sz="2200" i="1" dirty="0"/>
          </a:p>
          <a:p>
            <a:pPr marL="0" indent="0" algn="r">
              <a:buNone/>
            </a:pPr>
            <a:r>
              <a:rPr lang="en-JO" sz="2200" i="1" dirty="0"/>
              <a:t>Richard Antoun, Institutionalized Deconfrontation, 1997</a:t>
            </a:r>
          </a:p>
        </p:txBody>
      </p:sp>
    </p:spTree>
    <p:extLst>
      <p:ext uri="{BB962C8B-B14F-4D97-AF65-F5344CB8AC3E}">
        <p14:creationId xmlns:p14="http://schemas.microsoft.com/office/powerpoint/2010/main" val="356775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F7A-B06C-3348-BF6E-7A708BAF1FA4}"/>
              </a:ext>
            </a:extLst>
          </p:cNvPr>
          <p:cNvSpPr>
            <a:spLocks noGrp="1"/>
          </p:cNvSpPr>
          <p:nvPr>
            <p:ph type="title"/>
          </p:nvPr>
        </p:nvSpPr>
        <p:spPr/>
        <p:txBody>
          <a:bodyPr/>
          <a:lstStyle/>
          <a:p>
            <a:r>
              <a:rPr lang="en-JO" dirty="0"/>
              <a:t>Arab Conflict Mediation: “Key Ingredients”</a:t>
            </a:r>
          </a:p>
        </p:txBody>
      </p:sp>
      <p:sp>
        <p:nvSpPr>
          <p:cNvPr id="3" name="Content Placeholder 2">
            <a:extLst>
              <a:ext uri="{FF2B5EF4-FFF2-40B4-BE49-F238E27FC236}">
                <a16:creationId xmlns:a16="http://schemas.microsoft.com/office/drawing/2014/main" id="{AEC4698E-0D1A-2544-9F0E-5E204251945D}"/>
              </a:ext>
            </a:extLst>
          </p:cNvPr>
          <p:cNvSpPr>
            <a:spLocks noGrp="1"/>
          </p:cNvSpPr>
          <p:nvPr>
            <p:ph idx="1"/>
          </p:nvPr>
        </p:nvSpPr>
        <p:spPr/>
        <p:txBody>
          <a:bodyPr/>
          <a:lstStyle/>
          <a:p>
            <a:r>
              <a:rPr lang="en-JO" dirty="0"/>
              <a:t>Initiation of Mediation</a:t>
            </a:r>
          </a:p>
          <a:p>
            <a:r>
              <a:rPr lang="en-JO" dirty="0"/>
              <a:t>Avoiding Blood Revenge (Commitment)</a:t>
            </a:r>
          </a:p>
          <a:p>
            <a:r>
              <a:rPr lang="en-JO" dirty="0"/>
              <a:t>Protective Custody (Enforcement)</a:t>
            </a:r>
          </a:p>
          <a:p>
            <a:r>
              <a:rPr lang="en-JO" dirty="0"/>
              <a:t>Commitment to one Judicial Path</a:t>
            </a:r>
          </a:p>
          <a:p>
            <a:r>
              <a:rPr lang="en-JO" dirty="0"/>
              <a:t>Negotiation</a:t>
            </a:r>
          </a:p>
          <a:p>
            <a:r>
              <a:rPr lang="en-JO" dirty="0"/>
              <a:t>Guarantors</a:t>
            </a:r>
          </a:p>
          <a:p>
            <a:r>
              <a:rPr lang="en-JO" dirty="0"/>
              <a:t>Reparations</a:t>
            </a:r>
          </a:p>
          <a:p>
            <a:r>
              <a:rPr lang="en-JO" dirty="0"/>
              <a:t>Restoration</a:t>
            </a:r>
          </a:p>
          <a:p>
            <a:endParaRPr lang="en-JO" dirty="0"/>
          </a:p>
          <a:p>
            <a:endParaRPr lang="en-JO" dirty="0"/>
          </a:p>
        </p:txBody>
      </p:sp>
    </p:spTree>
    <p:extLst>
      <p:ext uri="{BB962C8B-B14F-4D97-AF65-F5344CB8AC3E}">
        <p14:creationId xmlns:p14="http://schemas.microsoft.com/office/powerpoint/2010/main" val="2372646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1056</Words>
  <Application>Microsoft Macintosh PowerPoint</Application>
  <PresentationFormat>Widescreen</PresentationFormat>
  <Paragraphs>173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Religion and Peace</vt:lpstr>
      <vt:lpstr>Outline</vt:lpstr>
      <vt:lpstr>History in Spotlights</vt:lpstr>
      <vt:lpstr>Definitions - Religion</vt:lpstr>
      <vt:lpstr>Definitions - Peace</vt:lpstr>
      <vt:lpstr>PowerPoint Presentation</vt:lpstr>
      <vt:lpstr>Conflict Mediation in Middle Eastern Sociocultural Context</vt:lpstr>
      <vt:lpstr>PowerPoint Presentation</vt:lpstr>
      <vt:lpstr>Arab Conflict Mediation: “Key Ingredients”</vt:lpstr>
      <vt:lpstr>Social Paradigms</vt:lpstr>
      <vt:lpstr>Interreligious Dialogue</vt:lpstr>
      <vt:lpstr>Interreligious Dialogue: 3 Spotlights</vt:lpstr>
      <vt:lpstr>Affective Dialogue</vt:lpstr>
      <vt:lpstr>Cognitive Dialogue</vt:lpstr>
      <vt:lpstr>Interreligious Dialogue: 3 Spotlights</vt:lpstr>
      <vt:lpstr>Cognitive Dialogue: Exclusivism vs. Relativism</vt:lpstr>
      <vt:lpstr>PowerPoint Presentation</vt:lpstr>
      <vt:lpstr>Diapraxis</vt:lpstr>
      <vt:lpstr>PowerPoint Presentation</vt:lpstr>
      <vt:lpstr>Thank you!</vt:lpstr>
      <vt:lpstr>Seminar</vt:lpstr>
      <vt:lpstr>Dialogue on Values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and Religion</dc:title>
  <dc:creator>Ekkardt Sonntag</dc:creator>
  <cp:lastModifiedBy>Ekkardt Sonntag</cp:lastModifiedBy>
  <cp:revision>18</cp:revision>
  <cp:lastPrinted>2020-07-27T04:55:14Z</cp:lastPrinted>
  <dcterms:created xsi:type="dcterms:W3CDTF">2020-07-27T02:39:00Z</dcterms:created>
  <dcterms:modified xsi:type="dcterms:W3CDTF">2020-07-27T10:37:23Z</dcterms:modified>
</cp:coreProperties>
</file>